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356" r:id="rId2"/>
    <p:sldId id="353" r:id="rId3"/>
    <p:sldId id="354" r:id="rId4"/>
    <p:sldId id="357" r:id="rId5"/>
    <p:sldId id="362" r:id="rId6"/>
    <p:sldId id="290" r:id="rId7"/>
    <p:sldId id="317" r:id="rId8"/>
    <p:sldId id="348" r:id="rId9"/>
    <p:sldId id="349" r:id="rId10"/>
    <p:sldId id="351" r:id="rId11"/>
    <p:sldId id="352" r:id="rId12"/>
    <p:sldId id="358" r:id="rId13"/>
    <p:sldId id="322" r:id="rId14"/>
    <p:sldId id="323" r:id="rId15"/>
    <p:sldId id="324" r:id="rId16"/>
    <p:sldId id="325" r:id="rId17"/>
    <p:sldId id="326" r:id="rId18"/>
    <p:sldId id="327" r:id="rId19"/>
    <p:sldId id="328" r:id="rId20"/>
    <p:sldId id="329" r:id="rId21"/>
    <p:sldId id="330" r:id="rId22"/>
    <p:sldId id="331" r:id="rId23"/>
    <p:sldId id="333" r:id="rId24"/>
    <p:sldId id="359" r:id="rId25"/>
    <p:sldId id="360" r:id="rId26"/>
    <p:sldId id="361"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293" r:id="rId42"/>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139" autoAdjust="0"/>
  </p:normalViewPr>
  <p:slideViewPr>
    <p:cSldViewPr>
      <p:cViewPr varScale="1">
        <p:scale>
          <a:sx n="104" d="100"/>
          <a:sy n="104" d="100"/>
        </p:scale>
        <p:origin x="-1768"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Desktop\Karachi%20Presentaiton\forupdatestonibaf\New%20Microsoft%20Excel%20Worksheet.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maham\Desktop\NIBAF\NIBA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55944881889764"/>
          <c:y val="0.0773840769903764"/>
          <c:w val="0.746938845144357"/>
          <c:h val="0.775470618256052"/>
        </c:manualLayout>
      </c:layout>
      <c:lineChart>
        <c:grouping val="standard"/>
        <c:varyColors val="0"/>
        <c:ser>
          <c:idx val="0"/>
          <c:order val="0"/>
          <c:tx>
            <c:strRef>
              <c:f>Sheet6!$C$6</c:f>
              <c:strCache>
                <c:ptCount val="1"/>
                <c:pt idx="0">
                  <c:v>Euro-Americas</c:v>
                </c:pt>
              </c:strCache>
            </c:strRef>
          </c:tx>
          <c:spPr>
            <a:ln w="57150"/>
          </c:spPr>
          <c:marker>
            <c:symbol val="none"/>
          </c:marker>
          <c:cat>
            <c:numRef>
              <c:f>Sheet6!$D$5:$N$5</c:f>
              <c:numCache>
                <c:formatCode>General</c:formatCode>
                <c:ptCount val="11"/>
                <c:pt idx="0">
                  <c:v>1000.0</c:v>
                </c:pt>
                <c:pt idx="1">
                  <c:v>1500.0</c:v>
                </c:pt>
                <c:pt idx="2">
                  <c:v>1820.0</c:v>
                </c:pt>
                <c:pt idx="3">
                  <c:v>1870.0</c:v>
                </c:pt>
                <c:pt idx="4">
                  <c:v>1900.0</c:v>
                </c:pt>
                <c:pt idx="5">
                  <c:v>1950.0</c:v>
                </c:pt>
                <c:pt idx="6">
                  <c:v>1970.0</c:v>
                </c:pt>
                <c:pt idx="7">
                  <c:v>1990.0</c:v>
                </c:pt>
                <c:pt idx="8">
                  <c:v>2000.0</c:v>
                </c:pt>
                <c:pt idx="9">
                  <c:v>2003.0</c:v>
                </c:pt>
                <c:pt idx="10">
                  <c:v>2014.0</c:v>
                </c:pt>
              </c:numCache>
            </c:numRef>
          </c:cat>
          <c:val>
            <c:numRef>
              <c:f>Sheet6!$D$6:$N$6</c:f>
              <c:numCache>
                <c:formatCode>General</c:formatCode>
                <c:ptCount val="11"/>
                <c:pt idx="0">
                  <c:v>18.0</c:v>
                </c:pt>
                <c:pt idx="1">
                  <c:v>27.0</c:v>
                </c:pt>
                <c:pt idx="2">
                  <c:v>36.0</c:v>
                </c:pt>
                <c:pt idx="3">
                  <c:v>57.0</c:v>
                </c:pt>
                <c:pt idx="4">
                  <c:v>67.0</c:v>
                </c:pt>
                <c:pt idx="5">
                  <c:v>76.0</c:v>
                </c:pt>
                <c:pt idx="6">
                  <c:v>72.0</c:v>
                </c:pt>
                <c:pt idx="7">
                  <c:v>64.0</c:v>
                </c:pt>
                <c:pt idx="8">
                  <c:v>58.0</c:v>
                </c:pt>
                <c:pt idx="9">
                  <c:v>55.0</c:v>
                </c:pt>
                <c:pt idx="10">
                  <c:v>51.0</c:v>
                </c:pt>
              </c:numCache>
            </c:numRef>
          </c:val>
          <c:smooth val="0"/>
        </c:ser>
        <c:ser>
          <c:idx val="1"/>
          <c:order val="1"/>
          <c:tx>
            <c:strRef>
              <c:f>Sheet6!$C$7</c:f>
              <c:strCache>
                <c:ptCount val="1"/>
                <c:pt idx="0">
                  <c:v>Afro-Asia</c:v>
                </c:pt>
              </c:strCache>
            </c:strRef>
          </c:tx>
          <c:spPr>
            <a:ln w="57150">
              <a:solidFill>
                <a:srgbClr val="FF0000"/>
              </a:solidFill>
            </a:ln>
          </c:spPr>
          <c:marker>
            <c:symbol val="none"/>
          </c:marker>
          <c:cat>
            <c:numRef>
              <c:f>Sheet6!$D$5:$N$5</c:f>
              <c:numCache>
                <c:formatCode>General</c:formatCode>
                <c:ptCount val="11"/>
                <c:pt idx="0">
                  <c:v>1000.0</c:v>
                </c:pt>
                <c:pt idx="1">
                  <c:v>1500.0</c:v>
                </c:pt>
                <c:pt idx="2">
                  <c:v>1820.0</c:v>
                </c:pt>
                <c:pt idx="3">
                  <c:v>1870.0</c:v>
                </c:pt>
                <c:pt idx="4">
                  <c:v>1900.0</c:v>
                </c:pt>
                <c:pt idx="5">
                  <c:v>1950.0</c:v>
                </c:pt>
                <c:pt idx="6">
                  <c:v>1970.0</c:v>
                </c:pt>
                <c:pt idx="7">
                  <c:v>1990.0</c:v>
                </c:pt>
                <c:pt idx="8">
                  <c:v>2000.0</c:v>
                </c:pt>
                <c:pt idx="9">
                  <c:v>2003.0</c:v>
                </c:pt>
                <c:pt idx="10">
                  <c:v>2014.0</c:v>
                </c:pt>
              </c:numCache>
            </c:numRef>
          </c:cat>
          <c:val>
            <c:numRef>
              <c:f>Sheet6!$D$7:$N$7</c:f>
              <c:numCache>
                <c:formatCode>General</c:formatCode>
                <c:ptCount val="11"/>
                <c:pt idx="0">
                  <c:v>82.0</c:v>
                </c:pt>
                <c:pt idx="1">
                  <c:v>73.0</c:v>
                </c:pt>
                <c:pt idx="2">
                  <c:v>64.0</c:v>
                </c:pt>
                <c:pt idx="3">
                  <c:v>43.0</c:v>
                </c:pt>
                <c:pt idx="4">
                  <c:v>33.0</c:v>
                </c:pt>
                <c:pt idx="5">
                  <c:v>24.0</c:v>
                </c:pt>
                <c:pt idx="6">
                  <c:v>28.0</c:v>
                </c:pt>
                <c:pt idx="7">
                  <c:v>36.0</c:v>
                </c:pt>
                <c:pt idx="8">
                  <c:v>42.0</c:v>
                </c:pt>
                <c:pt idx="9">
                  <c:v>45.0</c:v>
                </c:pt>
                <c:pt idx="10">
                  <c:v>49.0</c:v>
                </c:pt>
              </c:numCache>
            </c:numRef>
          </c:val>
          <c:smooth val="0"/>
        </c:ser>
        <c:dLbls>
          <c:showLegendKey val="0"/>
          <c:showVal val="0"/>
          <c:showCatName val="0"/>
          <c:showSerName val="0"/>
          <c:showPercent val="0"/>
          <c:showBubbleSize val="0"/>
        </c:dLbls>
        <c:marker val="1"/>
        <c:smooth val="0"/>
        <c:axId val="2145425896"/>
        <c:axId val="-2120673608"/>
      </c:lineChart>
      <c:catAx>
        <c:axId val="2145425896"/>
        <c:scaling>
          <c:orientation val="minMax"/>
        </c:scaling>
        <c:delete val="0"/>
        <c:axPos val="b"/>
        <c:majorGridlines/>
        <c:numFmt formatCode="General" sourceLinked="1"/>
        <c:majorTickMark val="out"/>
        <c:minorTickMark val="none"/>
        <c:tickLblPos val="nextTo"/>
        <c:txPr>
          <a:bodyPr/>
          <a:lstStyle/>
          <a:p>
            <a:pPr>
              <a:defRPr sz="1200" b="1"/>
            </a:pPr>
            <a:endParaRPr lang="en-US"/>
          </a:p>
        </c:txPr>
        <c:crossAx val="-2120673608"/>
        <c:crosses val="autoZero"/>
        <c:auto val="1"/>
        <c:lblAlgn val="ctr"/>
        <c:lblOffset val="100"/>
        <c:noMultiLvlLbl val="0"/>
      </c:catAx>
      <c:valAx>
        <c:axId val="-2120673608"/>
        <c:scaling>
          <c:orientation val="minMax"/>
        </c:scaling>
        <c:delete val="0"/>
        <c:axPos val="l"/>
        <c:numFmt formatCode="General" sourceLinked="1"/>
        <c:majorTickMark val="out"/>
        <c:minorTickMark val="none"/>
        <c:tickLblPos val="nextTo"/>
        <c:txPr>
          <a:bodyPr/>
          <a:lstStyle/>
          <a:p>
            <a:pPr>
              <a:defRPr sz="1100" b="1"/>
            </a:pPr>
            <a:endParaRPr lang="en-US"/>
          </a:p>
        </c:txPr>
        <c:crossAx val="2145425896"/>
        <c:crosses val="autoZero"/>
        <c:crossBetween val="between"/>
      </c:valAx>
    </c:plotArea>
    <c:legend>
      <c:legendPos val="r"/>
      <c:layout>
        <c:manualLayout>
          <c:xMode val="edge"/>
          <c:yMode val="edge"/>
          <c:x val="0.849925104957636"/>
          <c:y val="0.325197677354204"/>
          <c:w val="0.132625065616798"/>
          <c:h val="0.364990522018081"/>
        </c:manualLayout>
      </c:layout>
      <c:overlay val="0"/>
      <c:txPr>
        <a:bodyPr/>
        <a:lstStyle/>
        <a:p>
          <a:pPr>
            <a:defRPr sz="12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0585237693157731"/>
          <c:y val="0.0406935506531399"/>
          <c:w val="0.768200483157441"/>
          <c:h val="0.80843200528789"/>
        </c:manualLayout>
      </c:layout>
      <c:lineChart>
        <c:grouping val="standard"/>
        <c:varyColors val="0"/>
        <c:ser>
          <c:idx val="0"/>
          <c:order val="0"/>
          <c:tx>
            <c:strRef>
              <c:f>Sheet1!$B$1</c:f>
              <c:strCache>
                <c:ptCount val="1"/>
                <c:pt idx="0">
                  <c:v>USA</c:v>
                </c:pt>
              </c:strCache>
            </c:strRef>
          </c:tx>
          <c:spPr>
            <a:ln w="76200">
              <a:solidFill>
                <a:srgbClr val="0070C0"/>
              </a:solidFill>
            </a:ln>
          </c:spPr>
          <c:marker>
            <c:symbol val="none"/>
          </c:marker>
          <c:cat>
            <c:numRef>
              <c:f>Sheet1!$A$2:$A$27</c:f>
              <c:numCache>
                <c:formatCode>General</c:formatCode>
                <c:ptCount val="26"/>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numCache>
            </c:numRef>
          </c:cat>
          <c:val>
            <c:numRef>
              <c:f>Sheet1!$B$2:$B$27</c:f>
              <c:numCache>
                <c:formatCode>General</c:formatCode>
                <c:ptCount val="26"/>
                <c:pt idx="0">
                  <c:v>22.0</c:v>
                </c:pt>
                <c:pt idx="1">
                  <c:v>22.0</c:v>
                </c:pt>
                <c:pt idx="2">
                  <c:v>22.0</c:v>
                </c:pt>
                <c:pt idx="3">
                  <c:v>21.0</c:v>
                </c:pt>
                <c:pt idx="4">
                  <c:v>22.0</c:v>
                </c:pt>
                <c:pt idx="5">
                  <c:v>21.0</c:v>
                </c:pt>
                <c:pt idx="6">
                  <c:v>21.0</c:v>
                </c:pt>
                <c:pt idx="7">
                  <c:v>22.0</c:v>
                </c:pt>
                <c:pt idx="8">
                  <c:v>22.0</c:v>
                </c:pt>
                <c:pt idx="9">
                  <c:v>22.0</c:v>
                </c:pt>
                <c:pt idx="10">
                  <c:v>22.0</c:v>
                </c:pt>
                <c:pt idx="11">
                  <c:v>22.0</c:v>
                </c:pt>
                <c:pt idx="12">
                  <c:v>21.0</c:v>
                </c:pt>
                <c:pt idx="13">
                  <c:v>21.0</c:v>
                </c:pt>
                <c:pt idx="14">
                  <c:v>21.0</c:v>
                </c:pt>
                <c:pt idx="15">
                  <c:v>21.0</c:v>
                </c:pt>
                <c:pt idx="16">
                  <c:v>20.0</c:v>
                </c:pt>
                <c:pt idx="17">
                  <c:v>19.0</c:v>
                </c:pt>
                <c:pt idx="18">
                  <c:v>18.0</c:v>
                </c:pt>
                <c:pt idx="19">
                  <c:v>18.0</c:v>
                </c:pt>
                <c:pt idx="20">
                  <c:v>17.0</c:v>
                </c:pt>
                <c:pt idx="21">
                  <c:v>17.0</c:v>
                </c:pt>
                <c:pt idx="22">
                  <c:v>17.0</c:v>
                </c:pt>
                <c:pt idx="23">
                  <c:v>17.0</c:v>
                </c:pt>
                <c:pt idx="24">
                  <c:v>17.0</c:v>
                </c:pt>
                <c:pt idx="25">
                  <c:v>17.0</c:v>
                </c:pt>
              </c:numCache>
            </c:numRef>
          </c:val>
          <c:smooth val="0"/>
        </c:ser>
        <c:ser>
          <c:idx val="1"/>
          <c:order val="1"/>
          <c:tx>
            <c:strRef>
              <c:f>Sheet1!$C$1</c:f>
              <c:strCache>
                <c:ptCount val="1"/>
                <c:pt idx="0">
                  <c:v>China</c:v>
                </c:pt>
              </c:strCache>
            </c:strRef>
          </c:tx>
          <c:spPr>
            <a:ln w="76200">
              <a:solidFill>
                <a:srgbClr val="FF5050"/>
              </a:solidFill>
            </a:ln>
          </c:spPr>
          <c:marker>
            <c:symbol val="none"/>
          </c:marker>
          <c:cat>
            <c:numRef>
              <c:f>Sheet1!$A$2:$A$27</c:f>
              <c:numCache>
                <c:formatCode>General</c:formatCode>
                <c:ptCount val="26"/>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numCache>
            </c:numRef>
          </c:cat>
          <c:val>
            <c:numRef>
              <c:f>Sheet1!$C$2:$C$27</c:f>
              <c:numCache>
                <c:formatCode>General</c:formatCode>
                <c:ptCount val="26"/>
                <c:pt idx="0">
                  <c:v>4.0</c:v>
                </c:pt>
                <c:pt idx="1">
                  <c:v>4.0</c:v>
                </c:pt>
                <c:pt idx="2">
                  <c:v>5.0</c:v>
                </c:pt>
                <c:pt idx="3">
                  <c:v>5.0</c:v>
                </c:pt>
                <c:pt idx="4">
                  <c:v>6.0</c:v>
                </c:pt>
                <c:pt idx="5">
                  <c:v>6.0</c:v>
                </c:pt>
                <c:pt idx="6">
                  <c:v>7.0</c:v>
                </c:pt>
                <c:pt idx="7">
                  <c:v>7.0</c:v>
                </c:pt>
                <c:pt idx="8">
                  <c:v>7.0</c:v>
                </c:pt>
                <c:pt idx="9">
                  <c:v>8.0</c:v>
                </c:pt>
                <c:pt idx="10">
                  <c:v>8.0</c:v>
                </c:pt>
                <c:pt idx="11">
                  <c:v>8.0</c:v>
                </c:pt>
                <c:pt idx="12">
                  <c:v>9.0</c:v>
                </c:pt>
                <c:pt idx="13">
                  <c:v>9.0</c:v>
                </c:pt>
                <c:pt idx="14">
                  <c:v>10.0</c:v>
                </c:pt>
                <c:pt idx="15">
                  <c:v>10.0</c:v>
                </c:pt>
                <c:pt idx="16">
                  <c:v>11.0</c:v>
                </c:pt>
                <c:pt idx="17">
                  <c:v>12.0</c:v>
                </c:pt>
                <c:pt idx="18">
                  <c:v>13.0</c:v>
                </c:pt>
                <c:pt idx="19">
                  <c:v>14.0</c:v>
                </c:pt>
                <c:pt idx="20">
                  <c:v>14.0</c:v>
                </c:pt>
                <c:pt idx="21">
                  <c:v>15.0</c:v>
                </c:pt>
                <c:pt idx="22">
                  <c:v>16.0</c:v>
                </c:pt>
                <c:pt idx="23">
                  <c:v>16.0</c:v>
                </c:pt>
                <c:pt idx="24">
                  <c:v>17.0</c:v>
                </c:pt>
                <c:pt idx="25">
                  <c:v>18.0</c:v>
                </c:pt>
              </c:numCache>
            </c:numRef>
          </c:val>
          <c:smooth val="0"/>
        </c:ser>
        <c:ser>
          <c:idx val="2"/>
          <c:order val="2"/>
          <c:tx>
            <c:strRef>
              <c:f>Sheet1!$D$1</c:f>
              <c:strCache>
                <c:ptCount val="1"/>
                <c:pt idx="0">
                  <c:v>EU</c:v>
                </c:pt>
              </c:strCache>
            </c:strRef>
          </c:tx>
          <c:spPr>
            <a:ln>
              <a:solidFill>
                <a:srgbClr val="00B050"/>
              </a:solidFill>
            </a:ln>
          </c:spPr>
          <c:marker>
            <c:symbol val="none"/>
          </c:marker>
          <c:cat>
            <c:numRef>
              <c:f>Sheet1!$A$2:$A$27</c:f>
              <c:numCache>
                <c:formatCode>General</c:formatCode>
                <c:ptCount val="26"/>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numCache>
            </c:numRef>
          </c:cat>
          <c:val>
            <c:numRef>
              <c:f>Sheet1!$D$2:$D$27</c:f>
              <c:numCache>
                <c:formatCode>General</c:formatCode>
                <c:ptCount val="26"/>
                <c:pt idx="0">
                  <c:v>24.0</c:v>
                </c:pt>
                <c:pt idx="1">
                  <c:v>25.0</c:v>
                </c:pt>
                <c:pt idx="2">
                  <c:v>25.0</c:v>
                </c:pt>
                <c:pt idx="3">
                  <c:v>24.0</c:v>
                </c:pt>
                <c:pt idx="4">
                  <c:v>24.0</c:v>
                </c:pt>
                <c:pt idx="5">
                  <c:v>24.0</c:v>
                </c:pt>
                <c:pt idx="6">
                  <c:v>24.0</c:v>
                </c:pt>
                <c:pt idx="7">
                  <c:v>24.0</c:v>
                </c:pt>
                <c:pt idx="8">
                  <c:v>24.0</c:v>
                </c:pt>
                <c:pt idx="9">
                  <c:v>24.0</c:v>
                </c:pt>
                <c:pt idx="10">
                  <c:v>24.0</c:v>
                </c:pt>
                <c:pt idx="11">
                  <c:v>23.0</c:v>
                </c:pt>
                <c:pt idx="12">
                  <c:v>23.0</c:v>
                </c:pt>
                <c:pt idx="13">
                  <c:v>23.0</c:v>
                </c:pt>
                <c:pt idx="14">
                  <c:v>22.0</c:v>
                </c:pt>
                <c:pt idx="15">
                  <c:v>22.0</c:v>
                </c:pt>
                <c:pt idx="16">
                  <c:v>21.0</c:v>
                </c:pt>
                <c:pt idx="17">
                  <c:v>21.0</c:v>
                </c:pt>
                <c:pt idx="18">
                  <c:v>20.0</c:v>
                </c:pt>
                <c:pt idx="19">
                  <c:v>20.0</c:v>
                </c:pt>
                <c:pt idx="20">
                  <c:v>19.0</c:v>
                </c:pt>
                <c:pt idx="21">
                  <c:v>19.0</c:v>
                </c:pt>
                <c:pt idx="22">
                  <c:v>18.0</c:v>
                </c:pt>
                <c:pt idx="23">
                  <c:v>18.0</c:v>
                </c:pt>
                <c:pt idx="24">
                  <c:v>17.0</c:v>
                </c:pt>
                <c:pt idx="25">
                  <c:v>17.0</c:v>
                </c:pt>
              </c:numCache>
            </c:numRef>
          </c:val>
          <c:smooth val="0"/>
        </c:ser>
        <c:dLbls>
          <c:showLegendKey val="0"/>
          <c:showVal val="0"/>
          <c:showCatName val="0"/>
          <c:showSerName val="0"/>
          <c:showPercent val="0"/>
          <c:showBubbleSize val="0"/>
        </c:dLbls>
        <c:marker val="1"/>
        <c:smooth val="0"/>
        <c:axId val="-2119576696"/>
        <c:axId val="-2119573688"/>
      </c:lineChart>
      <c:catAx>
        <c:axId val="-2119576696"/>
        <c:scaling>
          <c:orientation val="minMax"/>
        </c:scaling>
        <c:delete val="0"/>
        <c:axPos val="b"/>
        <c:numFmt formatCode="General" sourceLinked="1"/>
        <c:majorTickMark val="out"/>
        <c:minorTickMark val="none"/>
        <c:tickLblPos val="nextTo"/>
        <c:txPr>
          <a:bodyPr/>
          <a:lstStyle/>
          <a:p>
            <a:pPr>
              <a:defRPr sz="1400" b="0" i="0"/>
            </a:pPr>
            <a:endParaRPr lang="en-US"/>
          </a:p>
        </c:txPr>
        <c:crossAx val="-2119573688"/>
        <c:crosses val="autoZero"/>
        <c:auto val="1"/>
        <c:lblAlgn val="ctr"/>
        <c:lblOffset val="100"/>
        <c:tickLblSkip val="1"/>
        <c:noMultiLvlLbl val="0"/>
      </c:catAx>
      <c:valAx>
        <c:axId val="-2119573688"/>
        <c:scaling>
          <c:orientation val="minMax"/>
        </c:scaling>
        <c:delete val="0"/>
        <c:axPos val="l"/>
        <c:numFmt formatCode="General" sourceLinked="1"/>
        <c:majorTickMark val="out"/>
        <c:minorTickMark val="none"/>
        <c:tickLblPos val="nextTo"/>
        <c:crossAx val="-2119576696"/>
        <c:crosses val="autoZero"/>
        <c:crossBetween val="between"/>
      </c:valAx>
      <c:spPr>
        <a:ln w="76200"/>
      </c:spPr>
    </c:plotArea>
    <c:legend>
      <c:legendPos val="r"/>
      <c:layout>
        <c:manualLayout>
          <c:xMode val="edge"/>
          <c:yMode val="edge"/>
          <c:x val="0.843964090749857"/>
          <c:y val="0.0"/>
          <c:w val="0.142683845023153"/>
          <c:h val="0.313805989927858"/>
        </c:manualLayout>
      </c:layout>
      <c:overlay val="0"/>
      <c:txPr>
        <a:bodyPr/>
        <a:lstStyle/>
        <a:p>
          <a:pPr>
            <a:defRPr sz="16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585237693157731"/>
          <c:y val="0.0406935506531399"/>
          <c:w val="0.768200483157441"/>
          <c:h val="0.80843200528789"/>
        </c:manualLayout>
      </c:layout>
      <c:lineChart>
        <c:grouping val="standard"/>
        <c:varyColors val="0"/>
        <c:ser>
          <c:idx val="0"/>
          <c:order val="0"/>
          <c:tx>
            <c:strRef>
              <c:f>Sheet1!$B$1</c:f>
              <c:strCache>
                <c:ptCount val="1"/>
                <c:pt idx="0">
                  <c:v>Japan </c:v>
                </c:pt>
              </c:strCache>
            </c:strRef>
          </c:tx>
          <c:spPr>
            <a:ln w="76200">
              <a:solidFill>
                <a:srgbClr val="0070C0"/>
              </a:solidFill>
            </a:ln>
          </c:spPr>
          <c:marker>
            <c:symbol val="none"/>
          </c:marker>
          <c:cat>
            <c:numRef>
              <c:f>Sheet1!$A$2:$A$27</c:f>
              <c:numCache>
                <c:formatCode>General</c:formatCode>
                <c:ptCount val="26"/>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numCache>
            </c:numRef>
          </c:cat>
          <c:val>
            <c:numRef>
              <c:f>Sheet1!$B$2:$B$27</c:f>
              <c:numCache>
                <c:formatCode>General</c:formatCode>
                <c:ptCount val="26"/>
                <c:pt idx="0">
                  <c:v>9.0</c:v>
                </c:pt>
                <c:pt idx="1">
                  <c:v>9.0</c:v>
                </c:pt>
                <c:pt idx="2">
                  <c:v>9.0</c:v>
                </c:pt>
                <c:pt idx="3">
                  <c:v>9.0</c:v>
                </c:pt>
                <c:pt idx="4">
                  <c:v>8.0</c:v>
                </c:pt>
                <c:pt idx="5">
                  <c:v>8.0</c:v>
                </c:pt>
                <c:pt idx="6">
                  <c:v>8.0</c:v>
                </c:pt>
                <c:pt idx="7">
                  <c:v>8.0</c:v>
                </c:pt>
                <c:pt idx="8">
                  <c:v>7.0</c:v>
                </c:pt>
                <c:pt idx="9">
                  <c:v>7.0</c:v>
                </c:pt>
                <c:pt idx="10">
                  <c:v>7.0</c:v>
                </c:pt>
                <c:pt idx="11">
                  <c:v>7.0</c:v>
                </c:pt>
                <c:pt idx="12">
                  <c:v>7.0</c:v>
                </c:pt>
                <c:pt idx="13">
                  <c:v>7.0</c:v>
                </c:pt>
                <c:pt idx="14">
                  <c:v>6.0</c:v>
                </c:pt>
                <c:pt idx="15">
                  <c:v>6.0</c:v>
                </c:pt>
                <c:pt idx="16">
                  <c:v>6.0</c:v>
                </c:pt>
                <c:pt idx="17">
                  <c:v>6.0</c:v>
                </c:pt>
                <c:pt idx="18">
                  <c:v>5.0</c:v>
                </c:pt>
                <c:pt idx="19">
                  <c:v>5.0</c:v>
                </c:pt>
                <c:pt idx="20">
                  <c:v>5.0</c:v>
                </c:pt>
                <c:pt idx="21">
                  <c:v>5.0</c:v>
                </c:pt>
                <c:pt idx="22">
                  <c:v>5.0</c:v>
                </c:pt>
                <c:pt idx="23">
                  <c:v>5.0</c:v>
                </c:pt>
                <c:pt idx="24">
                  <c:v>4.0</c:v>
                </c:pt>
                <c:pt idx="25">
                  <c:v>4.0</c:v>
                </c:pt>
              </c:numCache>
            </c:numRef>
          </c:val>
          <c:smooth val="0"/>
        </c:ser>
        <c:ser>
          <c:idx val="1"/>
          <c:order val="1"/>
          <c:tx>
            <c:strRef>
              <c:f>Sheet1!$C$1</c:f>
              <c:strCache>
                <c:ptCount val="1"/>
                <c:pt idx="0">
                  <c:v>Germany</c:v>
                </c:pt>
              </c:strCache>
            </c:strRef>
          </c:tx>
          <c:spPr>
            <a:ln w="76200">
              <a:solidFill>
                <a:srgbClr val="F79646">
                  <a:lumMod val="75000"/>
                </a:srgbClr>
              </a:solidFill>
            </a:ln>
          </c:spPr>
          <c:marker>
            <c:symbol val="none"/>
          </c:marker>
          <c:cat>
            <c:numRef>
              <c:f>Sheet1!$A$2:$A$27</c:f>
              <c:numCache>
                <c:formatCode>General</c:formatCode>
                <c:ptCount val="26"/>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numCache>
            </c:numRef>
          </c:cat>
          <c:val>
            <c:numRef>
              <c:f>Sheet1!$C$2:$C$27</c:f>
              <c:numCache>
                <c:formatCode>General</c:formatCode>
                <c:ptCount val="26"/>
                <c:pt idx="0">
                  <c:v>6.0</c:v>
                </c:pt>
                <c:pt idx="1">
                  <c:v>6.0</c:v>
                </c:pt>
                <c:pt idx="2">
                  <c:v>6.0</c:v>
                </c:pt>
                <c:pt idx="3">
                  <c:v>6.0</c:v>
                </c:pt>
                <c:pt idx="4">
                  <c:v>5.0</c:v>
                </c:pt>
                <c:pt idx="5">
                  <c:v>5.0</c:v>
                </c:pt>
                <c:pt idx="6">
                  <c:v>5.0</c:v>
                </c:pt>
                <c:pt idx="7">
                  <c:v>5.0</c:v>
                </c:pt>
                <c:pt idx="8">
                  <c:v>5.0</c:v>
                </c:pt>
                <c:pt idx="9">
                  <c:v>5.0</c:v>
                </c:pt>
                <c:pt idx="10">
                  <c:v>5.0</c:v>
                </c:pt>
                <c:pt idx="11">
                  <c:v>5.0</c:v>
                </c:pt>
                <c:pt idx="12">
                  <c:v>4.0</c:v>
                </c:pt>
                <c:pt idx="13">
                  <c:v>4.0</c:v>
                </c:pt>
                <c:pt idx="14">
                  <c:v>4.0</c:v>
                </c:pt>
                <c:pt idx="15">
                  <c:v>4.0</c:v>
                </c:pt>
                <c:pt idx="16">
                  <c:v>4.0</c:v>
                </c:pt>
                <c:pt idx="17">
                  <c:v>4.0</c:v>
                </c:pt>
                <c:pt idx="18">
                  <c:v>4.0</c:v>
                </c:pt>
                <c:pt idx="19">
                  <c:v>4.0</c:v>
                </c:pt>
                <c:pt idx="20">
                  <c:v>4.0</c:v>
                </c:pt>
                <c:pt idx="21">
                  <c:v>4.0</c:v>
                </c:pt>
                <c:pt idx="22">
                  <c:v>4.0</c:v>
                </c:pt>
                <c:pt idx="23">
                  <c:v>4.0</c:v>
                </c:pt>
                <c:pt idx="24">
                  <c:v>4.0</c:v>
                </c:pt>
                <c:pt idx="25">
                  <c:v>4.0</c:v>
                </c:pt>
              </c:numCache>
            </c:numRef>
          </c:val>
          <c:smooth val="0"/>
        </c:ser>
        <c:ser>
          <c:idx val="2"/>
          <c:order val="2"/>
          <c:tx>
            <c:strRef>
              <c:f>Sheet1!$D$1</c:f>
              <c:strCache>
                <c:ptCount val="1"/>
                <c:pt idx="0">
                  <c:v>UK</c:v>
                </c:pt>
              </c:strCache>
            </c:strRef>
          </c:tx>
          <c:spPr>
            <a:ln w="76200">
              <a:solidFill>
                <a:srgbClr val="00B050"/>
              </a:solidFill>
            </a:ln>
          </c:spPr>
          <c:marker>
            <c:symbol val="none"/>
          </c:marker>
          <c:cat>
            <c:numRef>
              <c:f>Sheet1!$A$2:$A$27</c:f>
              <c:numCache>
                <c:formatCode>General</c:formatCode>
                <c:ptCount val="26"/>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numCache>
            </c:numRef>
          </c:cat>
          <c:val>
            <c:numRef>
              <c:f>Sheet1!$D$2:$D$27</c:f>
              <c:numCache>
                <c:formatCode>General</c:formatCode>
                <c:ptCount val="26"/>
                <c:pt idx="0">
                  <c:v>4.0</c:v>
                </c:pt>
                <c:pt idx="1">
                  <c:v>4.0</c:v>
                </c:pt>
                <c:pt idx="2">
                  <c:v>4.0</c:v>
                </c:pt>
                <c:pt idx="3">
                  <c:v>4.0</c:v>
                </c:pt>
                <c:pt idx="4">
                  <c:v>4.0</c:v>
                </c:pt>
                <c:pt idx="5">
                  <c:v>4.0</c:v>
                </c:pt>
                <c:pt idx="6">
                  <c:v>4.0</c:v>
                </c:pt>
                <c:pt idx="7">
                  <c:v>4.0</c:v>
                </c:pt>
                <c:pt idx="8">
                  <c:v>4.0</c:v>
                </c:pt>
                <c:pt idx="9">
                  <c:v>4.0</c:v>
                </c:pt>
                <c:pt idx="10">
                  <c:v>4.0</c:v>
                </c:pt>
                <c:pt idx="11">
                  <c:v>4.0</c:v>
                </c:pt>
                <c:pt idx="12">
                  <c:v>4.0</c:v>
                </c:pt>
                <c:pt idx="13">
                  <c:v>4.0</c:v>
                </c:pt>
                <c:pt idx="14">
                  <c:v>4.0</c:v>
                </c:pt>
                <c:pt idx="15">
                  <c:v>3.0</c:v>
                </c:pt>
                <c:pt idx="16">
                  <c:v>3.0</c:v>
                </c:pt>
                <c:pt idx="17">
                  <c:v>3.0</c:v>
                </c:pt>
                <c:pt idx="18">
                  <c:v>3.0</c:v>
                </c:pt>
                <c:pt idx="19">
                  <c:v>3.0</c:v>
                </c:pt>
                <c:pt idx="20">
                  <c:v>3.0</c:v>
                </c:pt>
                <c:pt idx="21">
                  <c:v>3.0</c:v>
                </c:pt>
                <c:pt idx="22">
                  <c:v>2.0</c:v>
                </c:pt>
                <c:pt idx="23">
                  <c:v>2.0</c:v>
                </c:pt>
                <c:pt idx="24">
                  <c:v>2.0</c:v>
                </c:pt>
                <c:pt idx="25">
                  <c:v>2.0</c:v>
                </c:pt>
              </c:numCache>
            </c:numRef>
          </c:val>
          <c:smooth val="0"/>
        </c:ser>
        <c:ser>
          <c:idx val="3"/>
          <c:order val="3"/>
          <c:tx>
            <c:strRef>
              <c:f>Sheet1!$E$1</c:f>
              <c:strCache>
                <c:ptCount val="1"/>
                <c:pt idx="0">
                  <c:v>France</c:v>
                </c:pt>
              </c:strCache>
            </c:strRef>
          </c:tx>
          <c:spPr>
            <a:ln w="76200">
              <a:solidFill>
                <a:srgbClr val="FF5050"/>
              </a:solidFill>
            </a:ln>
          </c:spPr>
          <c:marker>
            <c:symbol val="none"/>
          </c:marker>
          <c:cat>
            <c:numRef>
              <c:f>Sheet1!$A$2:$A$27</c:f>
              <c:numCache>
                <c:formatCode>General</c:formatCode>
                <c:ptCount val="26"/>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numCache>
            </c:numRef>
          </c:cat>
          <c:val>
            <c:numRef>
              <c:f>Sheet1!$E$2:$E$27</c:f>
              <c:numCache>
                <c:formatCode>General</c:formatCode>
                <c:ptCount val="26"/>
                <c:pt idx="0">
                  <c:v>4.0</c:v>
                </c:pt>
                <c:pt idx="1">
                  <c:v>4.0</c:v>
                </c:pt>
                <c:pt idx="2">
                  <c:v>4.0</c:v>
                </c:pt>
                <c:pt idx="3">
                  <c:v>4.0</c:v>
                </c:pt>
                <c:pt idx="4">
                  <c:v>4.0</c:v>
                </c:pt>
                <c:pt idx="5">
                  <c:v>3.0</c:v>
                </c:pt>
                <c:pt idx="6">
                  <c:v>3.0</c:v>
                </c:pt>
                <c:pt idx="7">
                  <c:v>3.0</c:v>
                </c:pt>
                <c:pt idx="8">
                  <c:v>3.0</c:v>
                </c:pt>
                <c:pt idx="9">
                  <c:v>3.0</c:v>
                </c:pt>
                <c:pt idx="10">
                  <c:v>3.0</c:v>
                </c:pt>
                <c:pt idx="11">
                  <c:v>3.0</c:v>
                </c:pt>
                <c:pt idx="12">
                  <c:v>3.0</c:v>
                </c:pt>
                <c:pt idx="13">
                  <c:v>3.0</c:v>
                </c:pt>
                <c:pt idx="14">
                  <c:v>3.0</c:v>
                </c:pt>
                <c:pt idx="15">
                  <c:v>3.0</c:v>
                </c:pt>
                <c:pt idx="16">
                  <c:v>3.0</c:v>
                </c:pt>
                <c:pt idx="17">
                  <c:v>3.0</c:v>
                </c:pt>
                <c:pt idx="18">
                  <c:v>3.0</c:v>
                </c:pt>
                <c:pt idx="19">
                  <c:v>3.0</c:v>
                </c:pt>
                <c:pt idx="20">
                  <c:v>3.0</c:v>
                </c:pt>
                <c:pt idx="21">
                  <c:v>3.0</c:v>
                </c:pt>
                <c:pt idx="22">
                  <c:v>3.0</c:v>
                </c:pt>
                <c:pt idx="23">
                  <c:v>3.0</c:v>
                </c:pt>
                <c:pt idx="24">
                  <c:v>2.0</c:v>
                </c:pt>
                <c:pt idx="25">
                  <c:v>2.0</c:v>
                </c:pt>
              </c:numCache>
            </c:numRef>
          </c:val>
          <c:smooth val="0"/>
        </c:ser>
        <c:dLbls>
          <c:showLegendKey val="0"/>
          <c:showVal val="0"/>
          <c:showCatName val="0"/>
          <c:showSerName val="0"/>
          <c:showPercent val="0"/>
          <c:showBubbleSize val="0"/>
        </c:dLbls>
        <c:marker val="1"/>
        <c:smooth val="0"/>
        <c:axId val="-2119553176"/>
        <c:axId val="-2119550056"/>
      </c:lineChart>
      <c:catAx>
        <c:axId val="-2119553176"/>
        <c:scaling>
          <c:orientation val="minMax"/>
        </c:scaling>
        <c:delete val="0"/>
        <c:axPos val="b"/>
        <c:numFmt formatCode="General" sourceLinked="1"/>
        <c:majorTickMark val="out"/>
        <c:minorTickMark val="none"/>
        <c:tickLblPos val="nextTo"/>
        <c:txPr>
          <a:bodyPr/>
          <a:lstStyle/>
          <a:p>
            <a:pPr>
              <a:defRPr sz="1400" b="0" i="0"/>
            </a:pPr>
            <a:endParaRPr lang="en-US"/>
          </a:p>
        </c:txPr>
        <c:crossAx val="-2119550056"/>
        <c:crosses val="autoZero"/>
        <c:auto val="1"/>
        <c:lblAlgn val="ctr"/>
        <c:lblOffset val="100"/>
        <c:tickLblSkip val="1"/>
        <c:noMultiLvlLbl val="0"/>
      </c:catAx>
      <c:valAx>
        <c:axId val="-2119550056"/>
        <c:scaling>
          <c:orientation val="minMax"/>
        </c:scaling>
        <c:delete val="0"/>
        <c:axPos val="l"/>
        <c:numFmt formatCode="General" sourceLinked="1"/>
        <c:majorTickMark val="out"/>
        <c:minorTickMark val="none"/>
        <c:tickLblPos val="nextTo"/>
        <c:crossAx val="-2119553176"/>
        <c:crosses val="autoZero"/>
        <c:crossBetween val="between"/>
      </c:valAx>
      <c:spPr>
        <a:ln w="38100"/>
      </c:spPr>
    </c:plotArea>
    <c:legend>
      <c:legendPos val="r"/>
      <c:layout>
        <c:manualLayout>
          <c:xMode val="edge"/>
          <c:yMode val="edge"/>
          <c:x val="0.845554315785967"/>
          <c:y val="0.078212307705166"/>
          <c:w val="0.142683845023153"/>
          <c:h val="0.246766869037714"/>
        </c:manualLayout>
      </c:layout>
      <c:overlay val="0"/>
      <c:txPr>
        <a:bodyPr/>
        <a:lstStyle/>
        <a:p>
          <a:pPr>
            <a:defRPr sz="16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0488241329103105"/>
          <c:y val="0.0446537662990642"/>
          <c:w val="0.838798731546465"/>
          <c:h val="0.847586279339195"/>
        </c:manualLayout>
      </c:layout>
      <c:lineChart>
        <c:grouping val="standard"/>
        <c:varyColors val="0"/>
        <c:ser>
          <c:idx val="0"/>
          <c:order val="0"/>
          <c:tx>
            <c:strRef>
              <c:f>Sheet2!$E$5</c:f>
              <c:strCache>
                <c:ptCount val="1"/>
                <c:pt idx="0">
                  <c:v>Euro-Americas</c:v>
                </c:pt>
              </c:strCache>
            </c:strRef>
          </c:tx>
          <c:spPr>
            <a:ln w="57150"/>
          </c:spPr>
          <c:marker>
            <c:symbol val="none"/>
          </c:marker>
          <c:dLbls>
            <c:dLbl>
              <c:idx val="0"/>
              <c:layout>
                <c:manualLayout>
                  <c:x val="-0.0378787878787879"/>
                  <c:y val="0.0740740740740741"/>
                </c:manualLayout>
              </c:layout>
              <c:tx>
                <c:rich>
                  <a:bodyPr/>
                  <a:lstStyle/>
                  <a:p>
                    <a:r>
                      <a:rPr lang="en-US" sz="2800" b="1"/>
                      <a:t>71%</a:t>
                    </a:r>
                    <a:endParaRPr lang="en-US" sz="2800"/>
                  </a:p>
                </c:rich>
              </c:tx>
              <c:showLegendKey val="0"/>
              <c:showVal val="1"/>
              <c:showCatName val="0"/>
              <c:showSerName val="0"/>
              <c:showPercent val="0"/>
              <c:showBubbleSize val="0"/>
            </c:dLbl>
            <c:dLbl>
              <c:idx val="1"/>
              <c:layout/>
              <c:tx>
                <c:rich>
                  <a:bodyPr/>
                  <a:lstStyle/>
                  <a:p>
                    <a:r>
                      <a:rPr lang="en-US" sz="2800" b="1"/>
                      <a:t>60%</a:t>
                    </a:r>
                    <a:endParaRPr lang="en-US" sz="2800"/>
                  </a:p>
                </c:rich>
              </c:tx>
              <c:showLegendKey val="0"/>
              <c:showVal val="1"/>
              <c:showCatName val="0"/>
              <c:showSerName val="0"/>
              <c:showPercent val="0"/>
              <c:showBubbleSize val="0"/>
            </c:dLbl>
            <c:txPr>
              <a:bodyPr/>
              <a:lstStyle/>
              <a:p>
                <a:pPr>
                  <a:defRPr sz="2800" b="1"/>
                </a:pPr>
                <a:endParaRPr lang="en-US"/>
              </a:p>
            </c:txPr>
            <c:showLegendKey val="0"/>
            <c:showVal val="1"/>
            <c:showCatName val="0"/>
            <c:showSerName val="0"/>
            <c:showPercent val="0"/>
            <c:showBubbleSize val="0"/>
            <c:showLeaderLines val="0"/>
          </c:dLbls>
          <c:cat>
            <c:numRef>
              <c:f>Sheet2!$D$6:$D$7</c:f>
              <c:numCache>
                <c:formatCode>General</c:formatCode>
                <c:ptCount val="2"/>
                <c:pt idx="0">
                  <c:v>1988.0</c:v>
                </c:pt>
                <c:pt idx="1">
                  <c:v>2015.0</c:v>
                </c:pt>
              </c:numCache>
            </c:numRef>
          </c:cat>
          <c:val>
            <c:numRef>
              <c:f>Sheet2!$E$6:$E$7</c:f>
              <c:numCache>
                <c:formatCode>General</c:formatCode>
                <c:ptCount val="2"/>
                <c:pt idx="0">
                  <c:v>71.0</c:v>
                </c:pt>
                <c:pt idx="1">
                  <c:v>60.0</c:v>
                </c:pt>
              </c:numCache>
            </c:numRef>
          </c:val>
          <c:smooth val="0"/>
        </c:ser>
        <c:ser>
          <c:idx val="1"/>
          <c:order val="1"/>
          <c:tx>
            <c:strRef>
              <c:f>Sheet2!$F$5</c:f>
              <c:strCache>
                <c:ptCount val="1"/>
                <c:pt idx="0">
                  <c:v>Afro-Asia</c:v>
                </c:pt>
              </c:strCache>
            </c:strRef>
          </c:tx>
          <c:spPr>
            <a:ln w="57150">
              <a:solidFill>
                <a:srgbClr val="FF0000"/>
              </a:solidFill>
            </a:ln>
          </c:spPr>
          <c:marker>
            <c:symbol val="none"/>
          </c:marker>
          <c:dLbls>
            <c:dLbl>
              <c:idx val="0"/>
              <c:layout>
                <c:manualLayout>
                  <c:x val="-0.0227272727272728"/>
                  <c:y val="0.0833333333333332"/>
                </c:manualLayout>
              </c:layout>
              <c:tx>
                <c:rich>
                  <a:bodyPr/>
                  <a:lstStyle/>
                  <a:p>
                    <a:r>
                      <a:rPr lang="en-US" sz="2800" b="1"/>
                      <a:t>29%</a:t>
                    </a:r>
                    <a:endParaRPr lang="en-US" sz="2800"/>
                  </a:p>
                </c:rich>
              </c:tx>
              <c:showLegendKey val="0"/>
              <c:showVal val="1"/>
              <c:showCatName val="0"/>
              <c:showSerName val="0"/>
              <c:showPercent val="0"/>
              <c:showBubbleSize val="0"/>
            </c:dLbl>
            <c:dLbl>
              <c:idx val="1"/>
              <c:layout/>
              <c:tx>
                <c:rich>
                  <a:bodyPr/>
                  <a:lstStyle/>
                  <a:p>
                    <a:r>
                      <a:rPr lang="en-US" sz="2800" b="1"/>
                      <a:t>40%</a:t>
                    </a:r>
                    <a:endParaRPr lang="en-US" sz="2800"/>
                  </a:p>
                </c:rich>
              </c:tx>
              <c:showLegendKey val="0"/>
              <c:showVal val="1"/>
              <c:showCatName val="0"/>
              <c:showSerName val="0"/>
              <c:showPercent val="0"/>
              <c:showBubbleSize val="0"/>
            </c:dLbl>
            <c:txPr>
              <a:bodyPr/>
              <a:lstStyle/>
              <a:p>
                <a:pPr>
                  <a:defRPr sz="2800" b="1"/>
                </a:pPr>
                <a:endParaRPr lang="en-US"/>
              </a:p>
            </c:txPr>
            <c:showLegendKey val="0"/>
            <c:showVal val="1"/>
            <c:showCatName val="0"/>
            <c:showSerName val="0"/>
            <c:showPercent val="0"/>
            <c:showBubbleSize val="0"/>
            <c:showLeaderLines val="0"/>
          </c:dLbls>
          <c:cat>
            <c:numRef>
              <c:f>Sheet2!$D$6:$D$7</c:f>
              <c:numCache>
                <c:formatCode>General</c:formatCode>
                <c:ptCount val="2"/>
                <c:pt idx="0">
                  <c:v>1988.0</c:v>
                </c:pt>
                <c:pt idx="1">
                  <c:v>2015.0</c:v>
                </c:pt>
              </c:numCache>
            </c:numRef>
          </c:cat>
          <c:val>
            <c:numRef>
              <c:f>Sheet2!$F$6:$F$7</c:f>
              <c:numCache>
                <c:formatCode>General</c:formatCode>
                <c:ptCount val="2"/>
                <c:pt idx="0">
                  <c:v>29.0</c:v>
                </c:pt>
                <c:pt idx="1">
                  <c:v>40.0</c:v>
                </c:pt>
              </c:numCache>
            </c:numRef>
          </c:val>
          <c:smooth val="0"/>
        </c:ser>
        <c:dLbls>
          <c:showLegendKey val="0"/>
          <c:showVal val="0"/>
          <c:showCatName val="0"/>
          <c:showSerName val="0"/>
          <c:showPercent val="0"/>
          <c:showBubbleSize val="0"/>
        </c:dLbls>
        <c:marker val="1"/>
        <c:smooth val="0"/>
        <c:axId val="-2119364024"/>
        <c:axId val="-2119361000"/>
      </c:lineChart>
      <c:catAx>
        <c:axId val="-2119364024"/>
        <c:scaling>
          <c:orientation val="minMax"/>
        </c:scaling>
        <c:delete val="0"/>
        <c:axPos val="b"/>
        <c:numFmt formatCode="General" sourceLinked="1"/>
        <c:majorTickMark val="out"/>
        <c:minorTickMark val="none"/>
        <c:tickLblPos val="nextTo"/>
        <c:txPr>
          <a:bodyPr/>
          <a:lstStyle/>
          <a:p>
            <a:pPr>
              <a:defRPr sz="1600" b="1"/>
            </a:pPr>
            <a:endParaRPr lang="en-US"/>
          </a:p>
        </c:txPr>
        <c:crossAx val="-2119361000"/>
        <c:crosses val="autoZero"/>
        <c:auto val="1"/>
        <c:lblAlgn val="ctr"/>
        <c:lblOffset val="100"/>
        <c:noMultiLvlLbl val="0"/>
      </c:catAx>
      <c:valAx>
        <c:axId val="-2119361000"/>
        <c:scaling>
          <c:orientation val="minMax"/>
        </c:scaling>
        <c:delete val="1"/>
        <c:axPos val="l"/>
        <c:numFmt formatCode="General" sourceLinked="1"/>
        <c:majorTickMark val="out"/>
        <c:minorTickMark val="none"/>
        <c:tickLblPos val="nextTo"/>
        <c:crossAx val="-2119364024"/>
        <c:crosses val="autoZero"/>
        <c:crossBetween val="between"/>
      </c:valAx>
    </c:plotArea>
    <c:legend>
      <c:legendPos val="r"/>
      <c:layout>
        <c:manualLayout>
          <c:xMode val="edge"/>
          <c:yMode val="edge"/>
          <c:x val="0.773699859487262"/>
          <c:y val="0.273171735885956"/>
          <c:w val="0.22630011233395"/>
          <c:h val="0.15492175921775"/>
        </c:manualLayout>
      </c:layout>
      <c:overlay val="0"/>
      <c:txPr>
        <a:bodyPr/>
        <a:lstStyle/>
        <a:p>
          <a:pPr>
            <a:defRPr sz="1800" b="1"/>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2865E28A-DA37-436D-BB12-6B87FB4FE19F}" type="datetimeFigureOut">
              <a:rPr lang="en-US" smtClean="0"/>
              <a:t>04/02/18</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A7CAC83F-A142-4EC8-B4D6-1F107B0068A4}" type="slidenum">
              <a:rPr lang="en-US" smtClean="0"/>
              <a:t>‹#›</a:t>
            </a:fld>
            <a:endParaRPr lang="en-US"/>
          </a:p>
        </p:txBody>
      </p:sp>
    </p:spTree>
    <p:extLst>
      <p:ext uri="{BB962C8B-B14F-4D97-AF65-F5344CB8AC3E}">
        <p14:creationId xmlns:p14="http://schemas.microsoft.com/office/powerpoint/2010/main" val="89915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DFBC06-F35B-432A-B78C-7C8F762C79B1}" type="datetimeFigureOut">
              <a:rPr lang="en-US" smtClean="0">
                <a:solidFill>
                  <a:prstClr val="black">
                    <a:tint val="75000"/>
                  </a:prstClr>
                </a:solidFill>
              </a:rPr>
              <a:pPr/>
              <a:t>04/02/18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48DFF3-BF7E-45C5-917F-A14C543C4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38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FBC06-F35B-432A-B78C-7C8F762C79B1}" type="datetimeFigureOut">
              <a:rPr lang="en-US" smtClean="0">
                <a:solidFill>
                  <a:prstClr val="black">
                    <a:tint val="75000"/>
                  </a:prstClr>
                </a:solidFill>
              </a:rPr>
              <a:pPr/>
              <a:t>04/02/18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48DFF3-BF7E-45C5-917F-A14C543C4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9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FBC06-F35B-432A-B78C-7C8F762C79B1}" type="datetimeFigureOut">
              <a:rPr lang="en-US" smtClean="0">
                <a:solidFill>
                  <a:prstClr val="black">
                    <a:tint val="75000"/>
                  </a:prstClr>
                </a:solidFill>
              </a:rPr>
              <a:pPr/>
              <a:t>04/02/18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48DFF3-BF7E-45C5-917F-A14C543C4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4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FBC06-F35B-432A-B78C-7C8F762C79B1}" type="datetimeFigureOut">
              <a:rPr lang="en-US" smtClean="0">
                <a:solidFill>
                  <a:prstClr val="black">
                    <a:tint val="75000"/>
                  </a:prstClr>
                </a:solidFill>
              </a:rPr>
              <a:pPr/>
              <a:t>04/02/18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48DFF3-BF7E-45C5-917F-A14C543C4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30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DFBC06-F35B-432A-B78C-7C8F762C79B1}" type="datetimeFigureOut">
              <a:rPr lang="en-US" smtClean="0">
                <a:solidFill>
                  <a:prstClr val="black">
                    <a:tint val="75000"/>
                  </a:prstClr>
                </a:solidFill>
              </a:rPr>
              <a:pPr/>
              <a:t>04/02/18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48DFF3-BF7E-45C5-917F-A14C543C4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247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DFBC06-F35B-432A-B78C-7C8F762C79B1}" type="datetimeFigureOut">
              <a:rPr lang="en-US" smtClean="0">
                <a:solidFill>
                  <a:prstClr val="black">
                    <a:tint val="75000"/>
                  </a:prstClr>
                </a:solidFill>
              </a:rPr>
              <a:pPr/>
              <a:t>04/02/18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48DFF3-BF7E-45C5-917F-A14C543C4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43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DFBC06-F35B-432A-B78C-7C8F762C79B1}" type="datetimeFigureOut">
              <a:rPr lang="en-US" smtClean="0">
                <a:solidFill>
                  <a:prstClr val="black">
                    <a:tint val="75000"/>
                  </a:prstClr>
                </a:solidFill>
              </a:rPr>
              <a:pPr/>
              <a:t>04/02/18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48DFF3-BF7E-45C5-917F-A14C543C4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6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DFBC06-F35B-432A-B78C-7C8F762C79B1}" type="datetimeFigureOut">
              <a:rPr lang="en-US" smtClean="0">
                <a:solidFill>
                  <a:prstClr val="black">
                    <a:tint val="75000"/>
                  </a:prstClr>
                </a:solidFill>
              </a:rPr>
              <a:pPr/>
              <a:t>04/02/18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48DFF3-BF7E-45C5-917F-A14C543C4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0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FBC06-F35B-432A-B78C-7C8F762C79B1}" type="datetimeFigureOut">
              <a:rPr lang="en-US" smtClean="0">
                <a:solidFill>
                  <a:prstClr val="black">
                    <a:tint val="75000"/>
                  </a:prstClr>
                </a:solidFill>
              </a:rPr>
              <a:pPr/>
              <a:t>04/02/18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48DFF3-BF7E-45C5-917F-A14C543C4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384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DFBC06-F35B-432A-B78C-7C8F762C79B1}" type="datetimeFigureOut">
              <a:rPr lang="en-US" smtClean="0">
                <a:solidFill>
                  <a:prstClr val="black">
                    <a:tint val="75000"/>
                  </a:prstClr>
                </a:solidFill>
              </a:rPr>
              <a:pPr/>
              <a:t>04/02/18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48DFF3-BF7E-45C5-917F-A14C543C4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25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DFBC06-F35B-432A-B78C-7C8F762C79B1}" type="datetimeFigureOut">
              <a:rPr lang="en-US" smtClean="0">
                <a:solidFill>
                  <a:prstClr val="black">
                    <a:tint val="75000"/>
                  </a:prstClr>
                </a:solidFill>
              </a:rPr>
              <a:pPr/>
              <a:t>04/02/18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48DFF3-BF7E-45C5-917F-A14C543C4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4323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FBC06-F35B-432A-B78C-7C8F762C79B1}" type="datetimeFigureOut">
              <a:rPr lang="en-US" smtClean="0">
                <a:solidFill>
                  <a:prstClr val="black">
                    <a:tint val="75000"/>
                  </a:prstClr>
                </a:solidFill>
              </a:rPr>
              <a:pPr/>
              <a:t>04/02/18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8DFF3-BF7E-45C5-917F-A14C543C4BEA}" type="slidenum">
              <a:rPr lang="en-US" smtClean="0">
                <a:solidFill>
                  <a:prstClr val="black">
                    <a:tint val="75000"/>
                  </a:prstClr>
                </a:solidFill>
              </a:rPr>
              <a:pPr/>
              <a:t>‹#›</a:t>
            </a:fld>
            <a:endParaRPr lang="en-US">
              <a:solidFill>
                <a:prstClr val="black">
                  <a:tint val="75000"/>
                </a:prstClr>
              </a:solidFill>
            </a:endParaRPr>
          </a:p>
        </p:txBody>
      </p:sp>
      <p:sp>
        <p:nvSpPr>
          <p:cNvPr id="7" name="Title 1"/>
          <p:cNvSpPr txBox="1">
            <a:spLocks/>
          </p:cNvSpPr>
          <p:nvPr/>
        </p:nvSpPr>
        <p:spPr>
          <a:xfrm>
            <a:off x="0" y="0"/>
            <a:ext cx="9144000" cy="609600"/>
          </a:xfrm>
          <a:prstGeom prst="rect">
            <a:avLst/>
          </a:prstGeom>
          <a:solidFill>
            <a:srgbClr val="000099"/>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white"/>
              </a:solidFill>
              <a:latin typeface="Candara" pitchFamily="34" charset="0"/>
            </a:endParaRPr>
          </a:p>
        </p:txBody>
      </p:sp>
      <p:pic>
        <p:nvPicPr>
          <p:cNvPr id="8" name="Picture 11" descr="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386513"/>
            <a:ext cx="44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431053" y="6608161"/>
            <a:ext cx="8699500" cy="0"/>
          </a:xfrm>
          <a:prstGeom prst="line">
            <a:avLst/>
          </a:prstGeom>
          <a:ln>
            <a:solidFill>
              <a:srgbClr val="FF0000"/>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185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1</a:t>
            </a:fld>
            <a:endParaRPr lang="en-US" sz="1000" dirty="0">
              <a:solidFill>
                <a:srgbClr val="000099"/>
              </a:solidFill>
              <a:latin typeface="Arial" pitchFamily="34" charset="0"/>
              <a:cs typeface="Arial" pitchFamily="34" charset="0"/>
            </a:endParaRPr>
          </a:p>
        </p:txBody>
      </p:sp>
      <p:sp>
        <p:nvSpPr>
          <p:cNvPr id="8" name="Subtitle 2"/>
          <p:cNvSpPr>
            <a:spLocks noGrp="1"/>
          </p:cNvSpPr>
          <p:nvPr>
            <p:ph type="subTitle" idx="1"/>
          </p:nvPr>
        </p:nvSpPr>
        <p:spPr>
          <a:xfrm>
            <a:off x="609600" y="609600"/>
            <a:ext cx="8001000" cy="1295400"/>
          </a:xfrm>
        </p:spPr>
        <p:txBody>
          <a:bodyPr>
            <a:noAutofit/>
          </a:bodyPr>
          <a:lstStyle/>
          <a:p>
            <a:r>
              <a:rPr lang="en-US" sz="4000" b="1" dirty="0" smtClean="0">
                <a:solidFill>
                  <a:srgbClr val="FF0000"/>
                </a:solidFill>
                <a:effectLst>
                  <a:outerShdw blurRad="38100" dist="38100" dir="2700000" algn="tl">
                    <a:srgbClr val="000000">
                      <a:alpha val="43137"/>
                    </a:srgbClr>
                  </a:outerShdw>
                </a:effectLst>
                <a:latin typeface="+mj-lt"/>
                <a:sym typeface="Webdings"/>
              </a:rPr>
              <a:t> </a:t>
            </a:r>
            <a:r>
              <a:rPr lang="en-US" sz="4000" b="1" dirty="0" smtClean="0">
                <a:solidFill>
                  <a:srgbClr val="FF0000"/>
                </a:solidFill>
                <a:effectLst>
                  <a:outerShdw blurRad="38100" dist="38100" dir="2700000" algn="tl">
                    <a:srgbClr val="000000">
                      <a:alpha val="43137"/>
                    </a:srgbClr>
                  </a:outerShdw>
                </a:effectLst>
                <a:latin typeface="+mj-lt"/>
              </a:rPr>
              <a:t>CPEC </a:t>
            </a:r>
            <a:r>
              <a:rPr lang="en-US" sz="4000" b="1" dirty="0">
                <a:solidFill>
                  <a:srgbClr val="FF0000"/>
                </a:solidFill>
                <a:effectLst>
                  <a:outerShdw blurRad="38100" dist="38100" dir="2700000" algn="tl">
                    <a:srgbClr val="000000">
                      <a:alpha val="43137"/>
                    </a:srgbClr>
                  </a:outerShdw>
                </a:effectLst>
                <a:sym typeface="Webdings"/>
              </a:rPr>
              <a:t> </a:t>
            </a:r>
            <a:r>
              <a:rPr lang="en-US" sz="4000" b="1" dirty="0" smtClean="0">
                <a:solidFill>
                  <a:srgbClr val="FF0000"/>
                </a:solidFill>
                <a:effectLst>
                  <a:outerShdw blurRad="38100" dist="38100" dir="2700000" algn="tl">
                    <a:srgbClr val="000000">
                      <a:alpha val="43137"/>
                    </a:srgbClr>
                  </a:outerShdw>
                </a:effectLst>
              </a:rPr>
              <a:t>KARACHI CITY &amp;</a:t>
            </a:r>
            <a:br>
              <a:rPr lang="en-US" sz="4000" b="1" dirty="0" smtClean="0">
                <a:solidFill>
                  <a:srgbClr val="FF0000"/>
                </a:solidFill>
                <a:effectLst>
                  <a:outerShdw blurRad="38100" dist="38100" dir="2700000" algn="tl">
                    <a:srgbClr val="000000">
                      <a:alpha val="43137"/>
                    </a:srgbClr>
                  </a:outerShdw>
                </a:effectLst>
              </a:rPr>
            </a:br>
            <a:r>
              <a:rPr lang="en-US" sz="4000" b="1" dirty="0" smtClean="0">
                <a:solidFill>
                  <a:srgbClr val="FF0000"/>
                </a:solidFill>
                <a:effectLst>
                  <a:outerShdw blurRad="38100" dist="38100" dir="2700000" algn="tl">
                    <a:srgbClr val="000000">
                      <a:alpha val="43137"/>
                    </a:srgbClr>
                  </a:outerShdw>
                </a:effectLst>
                <a:sym typeface="Webdings"/>
              </a:rPr>
              <a:t> </a:t>
            </a:r>
            <a:r>
              <a:rPr lang="en-US" sz="4000" b="1" dirty="0" smtClean="0">
                <a:solidFill>
                  <a:srgbClr val="FF0000"/>
                </a:solidFill>
                <a:effectLst>
                  <a:outerShdw blurRad="38100" dist="38100" dir="2700000" algn="tl">
                    <a:srgbClr val="000000">
                      <a:alpha val="43137"/>
                    </a:srgbClr>
                  </a:outerShdw>
                </a:effectLst>
              </a:rPr>
              <a:t>BUSINESS EDUCATION</a:t>
            </a:r>
          </a:p>
        </p:txBody>
      </p:sp>
      <p:sp>
        <p:nvSpPr>
          <p:cNvPr id="11" name="Title 1"/>
          <p:cNvSpPr>
            <a:spLocks noGrp="1"/>
          </p:cNvSpPr>
          <p:nvPr>
            <p:ph type="ctrTitle"/>
          </p:nvPr>
        </p:nvSpPr>
        <p:spPr>
          <a:xfrm>
            <a:off x="762000" y="2057400"/>
            <a:ext cx="7772400" cy="914400"/>
          </a:xfrm>
        </p:spPr>
        <p:txBody>
          <a:bodyPr>
            <a:noAutofit/>
          </a:bodyPr>
          <a:lstStyle/>
          <a:p>
            <a:r>
              <a:rPr lang="en-US" sz="2800" b="1" dirty="0" smtClean="0">
                <a:solidFill>
                  <a:srgbClr val="000099"/>
                </a:solidFill>
                <a:latin typeface="Century Gothic" pitchFamily="34" charset="0"/>
              </a:rPr>
              <a:t>HOW TO CONNECT </a:t>
            </a:r>
            <a:br>
              <a:rPr lang="en-US" sz="2800" b="1" dirty="0" smtClean="0">
                <a:solidFill>
                  <a:srgbClr val="000099"/>
                </a:solidFill>
                <a:latin typeface="Century Gothic" pitchFamily="34" charset="0"/>
              </a:rPr>
            </a:br>
            <a:r>
              <a:rPr lang="en-US" sz="2800" b="1" dirty="0" smtClean="0">
                <a:solidFill>
                  <a:srgbClr val="000099"/>
                </a:solidFill>
                <a:latin typeface="Century Gothic" pitchFamily="34" charset="0"/>
              </a:rPr>
              <a:t>THE THREE DOTS</a:t>
            </a:r>
            <a:endParaRPr lang="en-US" sz="2800" b="1" dirty="0">
              <a:solidFill>
                <a:srgbClr val="000099"/>
              </a:solidFill>
              <a:latin typeface="Century Gothic" pitchFamily="34" charset="0"/>
            </a:endParaRPr>
          </a:p>
        </p:txBody>
      </p:sp>
      <p:sp>
        <p:nvSpPr>
          <p:cNvPr id="6" name="Title 1"/>
          <p:cNvSpPr txBox="1">
            <a:spLocks/>
          </p:cNvSpPr>
          <p:nvPr/>
        </p:nvSpPr>
        <p:spPr>
          <a:xfrm>
            <a:off x="762000" y="5791200"/>
            <a:ext cx="7772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000099"/>
                </a:solidFill>
                <a:latin typeface="Century Gothic" pitchFamily="34" charset="0"/>
              </a:rPr>
              <a:t>KARACHI </a:t>
            </a:r>
            <a:br>
              <a:rPr lang="en-US" sz="2000" b="1" dirty="0" smtClean="0">
                <a:solidFill>
                  <a:srgbClr val="000099"/>
                </a:solidFill>
                <a:latin typeface="Century Gothic" pitchFamily="34" charset="0"/>
              </a:rPr>
            </a:br>
            <a:r>
              <a:rPr lang="en-US" sz="2000" dirty="0" smtClean="0">
                <a:solidFill>
                  <a:srgbClr val="000099"/>
                </a:solidFill>
                <a:latin typeface="Century Gothic" pitchFamily="34" charset="0"/>
              </a:rPr>
              <a:t>February 5, 2018</a:t>
            </a:r>
            <a:endParaRPr lang="en-US" sz="2000" dirty="0">
              <a:solidFill>
                <a:srgbClr val="000099"/>
              </a:solidFill>
              <a:latin typeface="Century Gothic" pitchFamily="34" charset="0"/>
            </a:endParaRPr>
          </a:p>
        </p:txBody>
      </p:sp>
      <p:sp>
        <p:nvSpPr>
          <p:cNvPr id="7" name="Subtitle 2"/>
          <p:cNvSpPr txBox="1">
            <a:spLocks/>
          </p:cNvSpPr>
          <p:nvPr/>
        </p:nvSpPr>
        <p:spPr>
          <a:xfrm>
            <a:off x="533400" y="4495800"/>
            <a:ext cx="8001000" cy="8763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smtClean="0">
                <a:solidFill>
                  <a:srgbClr val="000099"/>
                </a:solidFill>
                <a:latin typeface="Century Gothic" pitchFamily="34" charset="0"/>
              </a:rPr>
              <a:t>Remarks by</a:t>
            </a:r>
            <a:br>
              <a:rPr lang="en-US" sz="2000" dirty="0" smtClean="0">
                <a:solidFill>
                  <a:srgbClr val="000099"/>
                </a:solidFill>
                <a:latin typeface="Century Gothic" pitchFamily="34" charset="0"/>
              </a:rPr>
            </a:br>
            <a:r>
              <a:rPr lang="en-US" sz="2000" dirty="0" smtClean="0">
                <a:solidFill>
                  <a:srgbClr val="000099"/>
                </a:solidFill>
                <a:latin typeface="Century Gothic" pitchFamily="34" charset="0"/>
              </a:rPr>
              <a:t>Dr. </a:t>
            </a:r>
            <a:r>
              <a:rPr lang="en-US" sz="2000" dirty="0" err="1" smtClean="0">
                <a:solidFill>
                  <a:srgbClr val="000099"/>
                </a:solidFill>
                <a:latin typeface="Century Gothic" pitchFamily="34" charset="0"/>
              </a:rPr>
              <a:t>Ijaz</a:t>
            </a:r>
            <a:r>
              <a:rPr lang="en-US" sz="2000" dirty="0" smtClean="0">
                <a:solidFill>
                  <a:srgbClr val="000099"/>
                </a:solidFill>
                <a:latin typeface="Century Gothic" pitchFamily="34" charset="0"/>
              </a:rPr>
              <a:t> </a:t>
            </a:r>
            <a:r>
              <a:rPr lang="en-US" sz="2000" dirty="0" err="1" smtClean="0">
                <a:solidFill>
                  <a:srgbClr val="000099"/>
                </a:solidFill>
                <a:latin typeface="Century Gothic" pitchFamily="34" charset="0"/>
              </a:rPr>
              <a:t>Shafi</a:t>
            </a:r>
            <a:r>
              <a:rPr lang="en-US" sz="2000" dirty="0" smtClean="0">
                <a:solidFill>
                  <a:srgbClr val="000099"/>
                </a:solidFill>
                <a:latin typeface="Century Gothic" pitchFamily="34" charset="0"/>
              </a:rPr>
              <a:t> </a:t>
            </a:r>
            <a:r>
              <a:rPr lang="en-US" sz="2000" dirty="0" err="1" smtClean="0">
                <a:solidFill>
                  <a:srgbClr val="000099"/>
                </a:solidFill>
                <a:latin typeface="Century Gothic" pitchFamily="34" charset="0"/>
              </a:rPr>
              <a:t>Gilani</a:t>
            </a:r>
            <a:endParaRPr lang="en-US" sz="2000" dirty="0">
              <a:solidFill>
                <a:srgbClr val="000099"/>
              </a:solidFill>
              <a:latin typeface="Century Gothic" pitchFamily="34" charset="0"/>
            </a:endParaRPr>
          </a:p>
        </p:txBody>
      </p:sp>
      <p:sp>
        <p:nvSpPr>
          <p:cNvPr id="9" name="Title 1"/>
          <p:cNvSpPr txBox="1">
            <a:spLocks/>
          </p:cNvSpPr>
          <p:nvPr/>
        </p:nvSpPr>
        <p:spPr>
          <a:xfrm>
            <a:off x="914400" y="5257800"/>
            <a:ext cx="77724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000099"/>
                </a:solidFill>
                <a:latin typeface="Century Gothic" pitchFamily="34" charset="0"/>
              </a:rPr>
              <a:t>Chairman Gallup Pakistan/ </a:t>
            </a:r>
            <a:r>
              <a:rPr lang="en-US" sz="2000" b="1" dirty="0" err="1" smtClean="0">
                <a:solidFill>
                  <a:srgbClr val="000099"/>
                </a:solidFill>
                <a:latin typeface="Century Gothic" pitchFamily="34" charset="0"/>
              </a:rPr>
              <a:t>Gilani</a:t>
            </a:r>
            <a:r>
              <a:rPr lang="en-US" sz="2000" b="1" dirty="0" smtClean="0">
                <a:solidFill>
                  <a:srgbClr val="000099"/>
                </a:solidFill>
                <a:latin typeface="Century Gothic" pitchFamily="34" charset="0"/>
              </a:rPr>
              <a:t> Research </a:t>
            </a:r>
            <a:r>
              <a:rPr lang="en-US" sz="2000" b="1" dirty="0" smtClean="0">
                <a:solidFill>
                  <a:srgbClr val="000099"/>
                </a:solidFill>
                <a:latin typeface="Century Gothic" pitchFamily="34" charset="0"/>
              </a:rPr>
              <a:t>Foundation</a:t>
            </a:r>
            <a:endParaRPr lang="en-US" sz="2000" dirty="0">
              <a:solidFill>
                <a:srgbClr val="000099"/>
              </a:solidFill>
              <a:latin typeface="Century Gothic" pitchFamily="34" charset="0"/>
            </a:endParaRPr>
          </a:p>
        </p:txBody>
      </p:sp>
      <p:grpSp>
        <p:nvGrpSpPr>
          <p:cNvPr id="4" name="Group 3"/>
          <p:cNvGrpSpPr/>
          <p:nvPr/>
        </p:nvGrpSpPr>
        <p:grpSpPr>
          <a:xfrm>
            <a:off x="3505200" y="2915960"/>
            <a:ext cx="1981200" cy="1656040"/>
            <a:chOff x="3505200" y="2905780"/>
            <a:chExt cx="1981200" cy="1656040"/>
          </a:xfrm>
        </p:grpSpPr>
        <p:sp>
          <p:nvSpPr>
            <p:cNvPr id="2" name="Isosceles Triangle 1"/>
            <p:cNvSpPr/>
            <p:nvPr/>
          </p:nvSpPr>
          <p:spPr>
            <a:xfrm>
              <a:off x="3733800" y="3200400"/>
              <a:ext cx="1600200" cy="12192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4267200" y="2905780"/>
              <a:ext cx="457200" cy="523220"/>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sym typeface="Webdings"/>
                </a:rPr>
                <a:t></a:t>
              </a:r>
              <a:endParaRPr lang="en-US" sz="2800" dirty="0"/>
            </a:p>
          </p:txBody>
        </p:sp>
        <p:sp>
          <p:nvSpPr>
            <p:cNvPr id="12" name="Rectangle 11"/>
            <p:cNvSpPr/>
            <p:nvPr/>
          </p:nvSpPr>
          <p:spPr>
            <a:xfrm>
              <a:off x="3505200" y="4038600"/>
              <a:ext cx="457200" cy="523220"/>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sym typeface="Webdings"/>
                </a:rPr>
                <a:t></a:t>
              </a:r>
              <a:endParaRPr lang="en-US" sz="2800" dirty="0"/>
            </a:p>
          </p:txBody>
        </p:sp>
        <p:sp>
          <p:nvSpPr>
            <p:cNvPr id="13" name="Rectangle 12"/>
            <p:cNvSpPr/>
            <p:nvPr/>
          </p:nvSpPr>
          <p:spPr>
            <a:xfrm>
              <a:off x="5029200" y="4038600"/>
              <a:ext cx="457200" cy="523220"/>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sym typeface="Webdings"/>
                </a:rPr>
                <a:t></a:t>
              </a:r>
              <a:endParaRPr lang="en-US" sz="2800" dirty="0"/>
            </a:p>
          </p:txBody>
        </p:sp>
      </p:grpSp>
    </p:spTree>
    <p:extLst>
      <p:ext uri="{BB962C8B-B14F-4D97-AF65-F5344CB8AC3E}">
        <p14:creationId xmlns:p14="http://schemas.microsoft.com/office/powerpoint/2010/main" val="31250305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10</a:t>
            </a:fld>
            <a:endParaRPr lang="en-US" sz="1000" dirty="0">
              <a:solidFill>
                <a:srgbClr val="000099"/>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02291631"/>
              </p:ext>
            </p:extLst>
          </p:nvPr>
        </p:nvGraphicFramePr>
        <p:xfrm>
          <a:off x="533400" y="2133600"/>
          <a:ext cx="8147304" cy="4038592"/>
        </p:xfrm>
        <a:graphic>
          <a:graphicData uri="http://schemas.openxmlformats.org/drawingml/2006/table">
            <a:tbl>
              <a:tblPr firstRow="1" firstCol="1" bandRow="1">
                <a:tableStyleId>{5C22544A-7EE6-4342-B048-85BDC9FD1C3A}</a:tableStyleId>
              </a:tblPr>
              <a:tblGrid>
                <a:gridCol w="876185"/>
                <a:gridCol w="2014009"/>
                <a:gridCol w="876185"/>
                <a:gridCol w="876185"/>
                <a:gridCol w="876185"/>
                <a:gridCol w="876185"/>
                <a:gridCol w="876185"/>
                <a:gridCol w="876185"/>
              </a:tblGrid>
              <a:tr h="126206">
                <a:tc rowSpan="2">
                  <a:txBody>
                    <a:bodyPr/>
                    <a:lstStyle/>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endParaRPr lang="en-US" sz="800" dirty="0">
                        <a:effectLst/>
                        <a:latin typeface="Times New Roman"/>
                        <a:ea typeface="Calibri"/>
                      </a:endParaRPr>
                    </a:p>
                  </a:txBody>
                  <a:tcPr marL="68580" marR="68580" marT="0" marB="0" anchor="ctr"/>
                </a:tc>
                <a:tc rowSpan="2">
                  <a:txBody>
                    <a:bodyPr/>
                    <a:lstStyle/>
                    <a:p>
                      <a:pPr marL="0" marR="0">
                        <a:spcBef>
                          <a:spcPts val="0"/>
                        </a:spcBef>
                        <a:spcAft>
                          <a:spcPts val="0"/>
                        </a:spcAft>
                      </a:pPr>
                      <a:r>
                        <a:rPr lang="en-US" sz="800">
                          <a:effectLst/>
                        </a:rPr>
                        <a:t> </a:t>
                      </a:r>
                    </a:p>
                    <a:p>
                      <a:pPr marL="0" marR="0">
                        <a:spcBef>
                          <a:spcPts val="0"/>
                        </a:spcBef>
                        <a:spcAft>
                          <a:spcPts val="0"/>
                        </a:spcAft>
                      </a:pPr>
                      <a:r>
                        <a:rPr lang="en-US" sz="800">
                          <a:effectLst/>
                        </a:rPr>
                        <a:t>Global Value in US$ Thousands</a:t>
                      </a:r>
                      <a:endParaRPr lang="en-US" sz="800">
                        <a:effectLst/>
                        <a:latin typeface="Times New Roman"/>
                        <a:ea typeface="Calibri"/>
                      </a:endParaRPr>
                    </a:p>
                  </a:txBody>
                  <a:tcPr marL="68580" marR="68580" marT="0" marB="0" anchor="ctr"/>
                </a:tc>
                <a:tc gridSpan="6">
                  <a:txBody>
                    <a:bodyPr/>
                    <a:lstStyle/>
                    <a:p>
                      <a:pPr marL="0" marR="0" algn="ctr">
                        <a:spcBef>
                          <a:spcPts val="0"/>
                        </a:spcBef>
                        <a:spcAft>
                          <a:spcPts val="0"/>
                        </a:spcAft>
                      </a:pPr>
                      <a:r>
                        <a:rPr lang="en-US" sz="800">
                          <a:effectLst/>
                        </a:rPr>
                        <a:t>% Share in Global Trade ( Imports + Exports)</a:t>
                      </a:r>
                      <a:endParaRPr lang="en-US" sz="800">
                        <a:effectLst/>
                        <a:latin typeface="Times New Roman"/>
                        <a:ea typeface="Calibri"/>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620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a:effectLst/>
                        </a:rPr>
                        <a:t>Asia</a:t>
                      </a:r>
                      <a:endParaRPr lang="en-US" sz="800">
                        <a:effectLst/>
                        <a:latin typeface="Times New Roman"/>
                        <a:ea typeface="Calibri"/>
                      </a:endParaRPr>
                    </a:p>
                  </a:txBody>
                  <a:tcPr marL="68580" marR="68580" marT="0" marB="0" anchor="ctr"/>
                </a:tc>
                <a:tc>
                  <a:txBody>
                    <a:bodyPr/>
                    <a:lstStyle/>
                    <a:p>
                      <a:pPr marL="0" marR="0" algn="ctr">
                        <a:spcBef>
                          <a:spcPts val="0"/>
                        </a:spcBef>
                        <a:spcAft>
                          <a:spcPts val="0"/>
                        </a:spcAft>
                      </a:pPr>
                      <a:r>
                        <a:rPr lang="en-US" sz="800">
                          <a:effectLst/>
                        </a:rPr>
                        <a:t>Africa</a:t>
                      </a:r>
                      <a:endParaRPr lang="en-US" sz="800">
                        <a:effectLst/>
                        <a:latin typeface="Times New Roman"/>
                        <a:ea typeface="Calibri"/>
                      </a:endParaRPr>
                    </a:p>
                  </a:txBody>
                  <a:tcPr marL="68580" marR="68580" marT="0" marB="0" anchor="ctr"/>
                </a:tc>
                <a:tc>
                  <a:txBody>
                    <a:bodyPr/>
                    <a:lstStyle/>
                    <a:p>
                      <a:pPr marL="0" marR="0" algn="ctr">
                        <a:spcBef>
                          <a:spcPts val="0"/>
                        </a:spcBef>
                        <a:spcAft>
                          <a:spcPts val="0"/>
                        </a:spcAft>
                      </a:pPr>
                      <a:r>
                        <a:rPr lang="en-US" sz="800">
                          <a:effectLst/>
                        </a:rPr>
                        <a:t>Americas</a:t>
                      </a:r>
                      <a:endParaRPr lang="en-US" sz="800">
                        <a:effectLst/>
                        <a:latin typeface="Times New Roman"/>
                        <a:ea typeface="Calibri"/>
                      </a:endParaRPr>
                    </a:p>
                  </a:txBody>
                  <a:tcPr marL="68580" marR="68580" marT="0" marB="0" anchor="ctr"/>
                </a:tc>
                <a:tc>
                  <a:txBody>
                    <a:bodyPr/>
                    <a:lstStyle/>
                    <a:p>
                      <a:pPr marL="0" marR="0" algn="ctr">
                        <a:spcBef>
                          <a:spcPts val="0"/>
                        </a:spcBef>
                        <a:spcAft>
                          <a:spcPts val="0"/>
                        </a:spcAft>
                      </a:pPr>
                      <a:r>
                        <a:rPr lang="en-US" sz="800">
                          <a:effectLst/>
                        </a:rPr>
                        <a:t>Europe</a:t>
                      </a:r>
                      <a:endParaRPr lang="en-US" sz="800">
                        <a:effectLst/>
                        <a:latin typeface="Times New Roman"/>
                        <a:ea typeface="Calibri"/>
                      </a:endParaRPr>
                    </a:p>
                  </a:txBody>
                  <a:tcPr marL="68580" marR="68580" marT="0" marB="0" anchor="ctr"/>
                </a:tc>
                <a:tc>
                  <a:txBody>
                    <a:bodyPr/>
                    <a:lstStyle/>
                    <a:p>
                      <a:pPr marL="0" marR="0" algn="ctr">
                        <a:spcBef>
                          <a:spcPts val="0"/>
                        </a:spcBef>
                        <a:spcAft>
                          <a:spcPts val="0"/>
                        </a:spcAft>
                      </a:pPr>
                      <a:r>
                        <a:rPr lang="en-US" sz="800">
                          <a:effectLst/>
                        </a:rPr>
                        <a:t>Euro- America</a:t>
                      </a:r>
                      <a:endParaRPr lang="en-US" sz="800">
                        <a:effectLst/>
                        <a:latin typeface="Times New Roman"/>
                        <a:ea typeface="Calibri"/>
                      </a:endParaRPr>
                    </a:p>
                  </a:txBody>
                  <a:tcPr marL="68580" marR="68580" marT="0" marB="0" anchor="ctr"/>
                </a:tc>
                <a:tc>
                  <a:txBody>
                    <a:bodyPr/>
                    <a:lstStyle/>
                    <a:p>
                      <a:pPr marL="0" marR="0" algn="ctr">
                        <a:spcBef>
                          <a:spcPts val="0"/>
                        </a:spcBef>
                        <a:spcAft>
                          <a:spcPts val="0"/>
                        </a:spcAft>
                      </a:pPr>
                      <a:r>
                        <a:rPr lang="en-US" sz="800">
                          <a:effectLst/>
                        </a:rPr>
                        <a:t>Afro- Asia</a:t>
                      </a:r>
                      <a:endParaRPr lang="en-US" sz="800">
                        <a:effectLst/>
                        <a:latin typeface="Times New Roman"/>
                        <a:ea typeface="Calibri"/>
                      </a:endParaRPr>
                    </a:p>
                  </a:txBody>
                  <a:tcPr marL="68580" marR="68580" marT="0" marB="0" anchor="ctr"/>
                </a:tc>
              </a:tr>
              <a:tr h="126206">
                <a:tc>
                  <a:txBody>
                    <a:bodyPr/>
                    <a:lstStyle/>
                    <a:p>
                      <a:pPr marL="0" marR="0" algn="r">
                        <a:spcBef>
                          <a:spcPts val="300"/>
                        </a:spcBef>
                        <a:spcAft>
                          <a:spcPts val="300"/>
                        </a:spcAft>
                      </a:pPr>
                      <a:r>
                        <a:rPr lang="en-US" sz="800">
                          <a:effectLst/>
                        </a:rPr>
                        <a:t>1988</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1,313,246,887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27</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23</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48</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dirty="0">
                          <a:solidFill>
                            <a:srgbClr val="FF0000"/>
                          </a:solidFill>
                          <a:effectLst/>
                        </a:rPr>
                        <a:t>71</a:t>
                      </a:r>
                      <a:endParaRPr lang="en-US" sz="800" dirty="0">
                        <a:solidFill>
                          <a:srgbClr val="FF0000"/>
                        </a:solidFill>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dirty="0">
                          <a:solidFill>
                            <a:srgbClr val="FF0000"/>
                          </a:solidFill>
                          <a:effectLst/>
                        </a:rPr>
                        <a:t>29</a:t>
                      </a:r>
                      <a:endParaRPr lang="en-US" sz="800" dirty="0">
                        <a:solidFill>
                          <a:srgbClr val="FF0000"/>
                        </a:solidFill>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1989</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2,107,915,283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28</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70</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30</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1990</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2,489,519,939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28</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1</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dirty="0">
                          <a:effectLst/>
                        </a:rPr>
                        <a:t>27</a:t>
                      </a:r>
                      <a:endParaRPr lang="en-US" sz="800" dirty="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43</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70</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30</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1991</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3,558,059,123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38</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67</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33</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1992</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4,545,960,415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31</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1</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27</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41</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68</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32</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1993</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5,293,259,302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33</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1</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27</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66</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34</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1994</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7,036,989,429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dirty="0">
                          <a:effectLst/>
                        </a:rPr>
                        <a:t>30</a:t>
                      </a:r>
                      <a:endParaRPr lang="en-US" sz="800" dirty="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1</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26</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43</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68</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32</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1995</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8,773,598,604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1</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24</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45</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69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dirty="0">
                          <a:effectLst/>
                        </a:rPr>
                        <a:t>31</a:t>
                      </a:r>
                      <a:endParaRPr lang="en-US" sz="800" dirty="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1996</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9,399,795,491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dirty="0">
                          <a:effectLst/>
                        </a:rPr>
                        <a:t>24</a:t>
                      </a:r>
                      <a:endParaRPr lang="en-US" sz="800" dirty="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45</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70</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30</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1997</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10,028,585,026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1</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26</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44</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69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31</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1998</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9,930,392,450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27</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1</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26</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46</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72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28</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1999</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10,638,918,534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27</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1</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26</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46</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72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dirty="0">
                          <a:effectLst/>
                        </a:rPr>
                        <a:t>28</a:t>
                      </a:r>
                      <a:endParaRPr lang="en-US" sz="800" dirty="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2000</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12,973,404,467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30</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27</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69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31</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2001</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12,553,064,484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26</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43</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69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31</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2002</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13,121,614,804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30</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25</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43</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69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31</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2003</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15,367,543,814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31</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23</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45</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68</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32</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2004</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18,636,932,324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31</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45</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67</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33</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2005</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21,020,312,648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44</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66</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34</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2006</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24,308,998,205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33</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44</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65</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35</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2007</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28,019,247,075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33</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20</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45</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65</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35</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2008</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32,175,236,139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34</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20</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44</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64</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36</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2009</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25,054,601,944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35</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20</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43</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62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38</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2010</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30,461,181,072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37</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20</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40</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60</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40</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2011</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36,117,611,004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37</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20</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40</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60</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40</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2012</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36,219,024,116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20</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59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41</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2013</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37,176,727,969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38</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20</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59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41</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2014</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37,274,705,980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20</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59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41</a:t>
                      </a:r>
                      <a:endParaRPr lang="en-US" sz="800">
                        <a:effectLst/>
                        <a:latin typeface="Times New Roman"/>
                        <a:ea typeface="Calibri"/>
                      </a:endParaRPr>
                    </a:p>
                  </a:txBody>
                  <a:tcPr marL="68580" marR="68580" marT="0" marB="0" anchor="b"/>
                </a:tc>
              </a:tr>
              <a:tr h="126206">
                <a:tc>
                  <a:txBody>
                    <a:bodyPr/>
                    <a:lstStyle/>
                    <a:p>
                      <a:pPr marL="0" marR="0" algn="r">
                        <a:spcBef>
                          <a:spcPts val="300"/>
                        </a:spcBef>
                        <a:spcAft>
                          <a:spcPts val="300"/>
                        </a:spcAft>
                      </a:pPr>
                      <a:r>
                        <a:rPr lang="en-US" sz="800">
                          <a:effectLst/>
                        </a:rPr>
                        <a:t>2015</a:t>
                      </a:r>
                      <a:endParaRPr lang="en-US" sz="800">
                        <a:effectLst/>
                        <a:latin typeface="Times New Roman"/>
                        <a:ea typeface="Calibri"/>
                      </a:endParaRPr>
                    </a:p>
                  </a:txBody>
                  <a:tcPr marL="68580" marR="68580" marT="0" marB="0" anchor="b"/>
                </a:tc>
                <a:tc>
                  <a:txBody>
                    <a:bodyPr/>
                    <a:lstStyle/>
                    <a:p>
                      <a:pPr marL="0" marR="0">
                        <a:spcBef>
                          <a:spcPts val="300"/>
                        </a:spcBef>
                        <a:spcAft>
                          <a:spcPts val="300"/>
                        </a:spcAft>
                      </a:pPr>
                      <a:r>
                        <a:rPr lang="en-US" sz="800">
                          <a:effectLst/>
                        </a:rPr>
                        <a:t>             30,065,233,089 </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38</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21</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39</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60</a:t>
                      </a:r>
                      <a:endParaRPr lang="en-US" sz="800">
                        <a:effectLst/>
                        <a:latin typeface="Times New Roman"/>
                        <a:ea typeface="Calibri"/>
                      </a:endParaRPr>
                    </a:p>
                  </a:txBody>
                  <a:tcPr marL="68580" marR="68580" marT="0" marB="0" anchor="b"/>
                </a:tc>
                <a:tc>
                  <a:txBody>
                    <a:bodyPr/>
                    <a:lstStyle/>
                    <a:p>
                      <a:pPr marL="0" marR="91440" algn="r">
                        <a:spcBef>
                          <a:spcPts val="300"/>
                        </a:spcBef>
                        <a:spcAft>
                          <a:spcPts val="300"/>
                        </a:spcAft>
                      </a:pPr>
                      <a:r>
                        <a:rPr lang="en-US" sz="800">
                          <a:effectLst/>
                        </a:rPr>
                        <a:t>40</a:t>
                      </a:r>
                      <a:endParaRPr lang="en-US" sz="800">
                        <a:effectLst/>
                        <a:latin typeface="Times New Roman"/>
                        <a:ea typeface="Calibri"/>
                      </a:endParaRPr>
                    </a:p>
                  </a:txBody>
                  <a:tcPr marL="68580" marR="68580" marT="0" marB="0" anchor="b"/>
                </a:tc>
              </a:tr>
              <a:tr h="126206">
                <a:tc gridSpan="2">
                  <a:txBody>
                    <a:bodyPr/>
                    <a:lstStyle/>
                    <a:p>
                      <a:pPr marL="0" marR="0" algn="r">
                        <a:spcBef>
                          <a:spcPts val="300"/>
                        </a:spcBef>
                        <a:spcAft>
                          <a:spcPts val="300"/>
                        </a:spcAft>
                      </a:pPr>
                      <a:r>
                        <a:rPr lang="en-US" sz="800">
                          <a:effectLst/>
                        </a:rPr>
                        <a:t>GLOBAL SHIFT (1988-2015)</a:t>
                      </a:r>
                      <a:endParaRPr lang="en-US" sz="800">
                        <a:effectLst/>
                        <a:latin typeface="Times New Roman"/>
                        <a:ea typeface="Calibri"/>
                      </a:endParaRPr>
                    </a:p>
                  </a:txBody>
                  <a:tcPr marL="68580" marR="68580" marT="0" marB="0" anchor="ctr"/>
                </a:tc>
                <a:tc hMerge="1">
                  <a:txBody>
                    <a:bodyPr/>
                    <a:lstStyle/>
                    <a:p>
                      <a:endParaRPr lang="en-US"/>
                    </a:p>
                  </a:txBody>
                  <a:tcPr/>
                </a:tc>
                <a:tc>
                  <a:txBody>
                    <a:bodyPr/>
                    <a:lstStyle/>
                    <a:p>
                      <a:pPr marL="0" marR="91440" algn="r">
                        <a:spcBef>
                          <a:spcPts val="300"/>
                        </a:spcBef>
                        <a:spcAft>
                          <a:spcPts val="300"/>
                        </a:spcAft>
                      </a:pPr>
                      <a:r>
                        <a:rPr lang="en-US" sz="800">
                          <a:effectLst/>
                        </a:rPr>
                        <a:t>11</a:t>
                      </a:r>
                      <a:endParaRPr lang="en-US" sz="800">
                        <a:effectLst/>
                        <a:latin typeface="Times New Roman"/>
                        <a:ea typeface="Calibri"/>
                      </a:endParaRPr>
                    </a:p>
                  </a:txBody>
                  <a:tcPr marL="68580" marR="68580" marT="0" marB="0" anchor="ctr"/>
                </a:tc>
                <a:tc>
                  <a:txBody>
                    <a:bodyPr/>
                    <a:lstStyle/>
                    <a:p>
                      <a:pPr marL="0" marR="91440" algn="r">
                        <a:spcBef>
                          <a:spcPts val="300"/>
                        </a:spcBef>
                        <a:spcAft>
                          <a:spcPts val="300"/>
                        </a:spcAft>
                      </a:pPr>
                      <a:r>
                        <a:rPr lang="en-US" sz="800">
                          <a:effectLst/>
                        </a:rPr>
                        <a:t>0</a:t>
                      </a:r>
                      <a:endParaRPr lang="en-US" sz="800">
                        <a:effectLst/>
                        <a:latin typeface="Times New Roman"/>
                        <a:ea typeface="Calibri"/>
                      </a:endParaRPr>
                    </a:p>
                  </a:txBody>
                  <a:tcPr marL="68580" marR="68580" marT="0" marB="0" anchor="ctr"/>
                </a:tc>
                <a:tc>
                  <a:txBody>
                    <a:bodyPr/>
                    <a:lstStyle/>
                    <a:p>
                      <a:pPr marL="0" marR="91440" algn="r">
                        <a:spcBef>
                          <a:spcPts val="300"/>
                        </a:spcBef>
                        <a:spcAft>
                          <a:spcPts val="300"/>
                        </a:spcAft>
                      </a:pPr>
                      <a:r>
                        <a:rPr lang="en-US" sz="800">
                          <a:effectLst/>
                        </a:rPr>
                        <a:t>-3</a:t>
                      </a:r>
                      <a:endParaRPr lang="en-US" sz="800">
                        <a:effectLst/>
                        <a:latin typeface="Times New Roman"/>
                        <a:ea typeface="Calibri"/>
                      </a:endParaRPr>
                    </a:p>
                  </a:txBody>
                  <a:tcPr marL="68580" marR="68580" marT="0" marB="0" anchor="ctr"/>
                </a:tc>
                <a:tc>
                  <a:txBody>
                    <a:bodyPr/>
                    <a:lstStyle/>
                    <a:p>
                      <a:pPr marL="0" marR="91440" algn="r">
                        <a:spcBef>
                          <a:spcPts val="300"/>
                        </a:spcBef>
                        <a:spcAft>
                          <a:spcPts val="300"/>
                        </a:spcAft>
                      </a:pPr>
                      <a:r>
                        <a:rPr lang="en-US" sz="800">
                          <a:effectLst/>
                        </a:rPr>
                        <a:t>-9</a:t>
                      </a:r>
                      <a:endParaRPr lang="en-US" sz="800">
                        <a:effectLst/>
                        <a:latin typeface="Times New Roman"/>
                        <a:ea typeface="Calibri"/>
                      </a:endParaRPr>
                    </a:p>
                  </a:txBody>
                  <a:tcPr marL="68580" marR="68580" marT="0" marB="0" anchor="ctr"/>
                </a:tc>
                <a:tc>
                  <a:txBody>
                    <a:bodyPr/>
                    <a:lstStyle/>
                    <a:p>
                      <a:pPr marL="0" marR="91440" algn="r">
                        <a:spcBef>
                          <a:spcPts val="300"/>
                        </a:spcBef>
                        <a:spcAft>
                          <a:spcPts val="300"/>
                        </a:spcAft>
                      </a:pPr>
                      <a:r>
                        <a:rPr lang="en-US" sz="800" dirty="0">
                          <a:solidFill>
                            <a:srgbClr val="FF0000"/>
                          </a:solidFill>
                          <a:effectLst/>
                        </a:rPr>
                        <a:t>-11</a:t>
                      </a:r>
                      <a:endParaRPr lang="en-US" sz="800" dirty="0">
                        <a:solidFill>
                          <a:srgbClr val="FF0000"/>
                        </a:solidFill>
                        <a:effectLst/>
                        <a:latin typeface="Times New Roman"/>
                        <a:ea typeface="Calibri"/>
                      </a:endParaRPr>
                    </a:p>
                  </a:txBody>
                  <a:tcPr marL="68580" marR="68580" marT="0" marB="0" anchor="ctr"/>
                </a:tc>
                <a:tc>
                  <a:txBody>
                    <a:bodyPr/>
                    <a:lstStyle/>
                    <a:p>
                      <a:pPr marL="0" marR="91440" algn="r">
                        <a:spcBef>
                          <a:spcPts val="300"/>
                        </a:spcBef>
                        <a:spcAft>
                          <a:spcPts val="300"/>
                        </a:spcAft>
                      </a:pPr>
                      <a:r>
                        <a:rPr lang="en-US" sz="800" dirty="0">
                          <a:solidFill>
                            <a:srgbClr val="FF0000"/>
                          </a:solidFill>
                          <a:effectLst/>
                        </a:rPr>
                        <a:t>11</a:t>
                      </a:r>
                      <a:endParaRPr lang="en-US" sz="800" dirty="0">
                        <a:solidFill>
                          <a:srgbClr val="FF0000"/>
                        </a:solidFill>
                        <a:effectLst/>
                        <a:latin typeface="Times New Roman"/>
                        <a:ea typeface="Calibri"/>
                      </a:endParaRPr>
                    </a:p>
                  </a:txBody>
                  <a:tcPr marL="68580" marR="68580" marT="0" marB="0" anchor="ctr"/>
                </a:tc>
              </a:tr>
              <a:tr h="126206">
                <a:tc gridSpan="8">
                  <a:txBody>
                    <a:bodyPr/>
                    <a:lstStyle/>
                    <a:p>
                      <a:pPr marL="0" marR="0">
                        <a:spcBef>
                          <a:spcPts val="0"/>
                        </a:spcBef>
                        <a:spcAft>
                          <a:spcPts val="0"/>
                        </a:spcAft>
                      </a:pPr>
                      <a:r>
                        <a:rPr lang="en-US" sz="800" dirty="0">
                          <a:effectLst/>
                        </a:rPr>
                        <a:t>Source: http://wits.worldbank.org/CountryProfile/en/Country/WLD/StartYear/2011/EndYear/2015/TradeFlow/Export/Partner/BY-REGION/Indicator/XPRT-TRD-VL#</a:t>
                      </a:r>
                      <a:endParaRPr lang="en-US" sz="800" dirty="0">
                        <a:effectLst/>
                        <a:latin typeface="Times New Roman"/>
                        <a:ea typeface="Calibri"/>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381000" y="381000"/>
            <a:ext cx="5410200" cy="830997"/>
          </a:xfrm>
          <a:prstGeom prst="rect">
            <a:avLst/>
          </a:prstGeom>
        </p:spPr>
        <p:txBody>
          <a:bodyPr wrap="square">
            <a:spAutoFit/>
          </a:bodyPr>
          <a:lstStyle/>
          <a:p>
            <a:r>
              <a:rPr lang="en-US" sz="1400" b="1" dirty="0"/>
              <a:t> </a:t>
            </a:r>
            <a:endParaRPr lang="en-US" sz="1600" b="1" dirty="0"/>
          </a:p>
          <a:p>
            <a:r>
              <a:rPr lang="en-US" sz="2000" b="1" dirty="0"/>
              <a:t>GLOBAL </a:t>
            </a:r>
            <a:r>
              <a:rPr lang="en-US" sz="2000" b="1" dirty="0" smtClean="0"/>
              <a:t>TRADE Trend Data (1988-2015</a:t>
            </a:r>
            <a:r>
              <a:rPr lang="en-US" sz="2000" b="1" dirty="0"/>
              <a:t>)</a:t>
            </a:r>
          </a:p>
          <a:p>
            <a:r>
              <a:rPr lang="en-US" sz="1400" b="1" dirty="0"/>
              <a:t> </a:t>
            </a:r>
          </a:p>
        </p:txBody>
      </p:sp>
      <p:sp>
        <p:nvSpPr>
          <p:cNvPr id="6" name="TextBox 5"/>
          <p:cNvSpPr txBox="1"/>
          <p:nvPr/>
        </p:nvSpPr>
        <p:spPr>
          <a:xfrm>
            <a:off x="533400" y="6321623"/>
            <a:ext cx="5857009" cy="307777"/>
          </a:xfrm>
          <a:prstGeom prst="rect">
            <a:avLst/>
          </a:prstGeom>
          <a:noFill/>
        </p:spPr>
        <p:txBody>
          <a:bodyPr wrap="square" rtlCol="0">
            <a:spAutoFit/>
          </a:bodyPr>
          <a:lstStyle/>
          <a:p>
            <a:r>
              <a:rPr lang="en-US" sz="1400" b="1" dirty="0" smtClean="0">
                <a:solidFill>
                  <a:srgbClr val="0070C0"/>
                </a:solidFill>
              </a:rPr>
              <a:t>Source: </a:t>
            </a:r>
            <a:r>
              <a:rPr lang="en-US" sz="1400" dirty="0" smtClean="0"/>
              <a:t>World Integrated Trade Solutions – World Bank</a:t>
            </a:r>
            <a:endParaRPr lang="en-US" sz="1400" dirty="0"/>
          </a:p>
        </p:txBody>
      </p:sp>
      <p:pic>
        <p:nvPicPr>
          <p:cNvPr id="8" name="Picture 7" descr="stock-photo-ship-plane-train-and-globe-sign-logo-templates-design-elements-302598977.jpg"/>
          <p:cNvPicPr>
            <a:picLocks noChangeAspect="1"/>
          </p:cNvPicPr>
          <p:nvPr/>
        </p:nvPicPr>
        <p:blipFill>
          <a:blip r:embed="rId2" cstate="print"/>
          <a:stretch>
            <a:fillRect/>
          </a:stretch>
        </p:blipFill>
        <p:spPr>
          <a:xfrm>
            <a:off x="5181600" y="762000"/>
            <a:ext cx="3485388" cy="1166989"/>
          </a:xfrm>
          <a:prstGeom prst="rect">
            <a:avLst/>
          </a:prstGeom>
        </p:spPr>
      </p:pic>
      <p:sp>
        <p:nvSpPr>
          <p:cNvPr id="10"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
        <p:nvSpPr>
          <p:cNvPr id="11" name="TextBox 10"/>
          <p:cNvSpPr txBox="1"/>
          <p:nvPr/>
        </p:nvSpPr>
        <p:spPr>
          <a:xfrm>
            <a:off x="334296" y="946356"/>
            <a:ext cx="5857009" cy="1200329"/>
          </a:xfrm>
          <a:prstGeom prst="rect">
            <a:avLst/>
          </a:prstGeom>
          <a:noFill/>
        </p:spPr>
        <p:txBody>
          <a:bodyPr wrap="square" rtlCol="0">
            <a:spAutoFit/>
          </a:bodyPr>
          <a:lstStyle/>
          <a:p>
            <a:r>
              <a:rPr lang="en-US" sz="3600" b="1" dirty="0" smtClean="0">
                <a:solidFill>
                  <a:srgbClr val="FF0000"/>
                </a:solidFill>
              </a:rPr>
              <a:t>From 1.3 Trillion USD to </a:t>
            </a:r>
            <a:br>
              <a:rPr lang="en-US" sz="3600" b="1" dirty="0" smtClean="0">
                <a:solidFill>
                  <a:srgbClr val="FF0000"/>
                </a:solidFill>
              </a:rPr>
            </a:br>
            <a:r>
              <a:rPr lang="en-US" sz="3600" b="1" dirty="0" smtClean="0">
                <a:solidFill>
                  <a:srgbClr val="FF0000"/>
                </a:solidFill>
              </a:rPr>
              <a:t>37.2 Trillion in 2014</a:t>
            </a:r>
            <a:endParaRPr lang="en-US" sz="3600" dirty="0">
              <a:solidFill>
                <a:srgbClr val="FF0000"/>
              </a:solidFill>
            </a:endParaRPr>
          </a:p>
        </p:txBody>
      </p:sp>
    </p:spTree>
    <p:extLst>
      <p:ext uri="{BB962C8B-B14F-4D97-AF65-F5344CB8AC3E}">
        <p14:creationId xmlns:p14="http://schemas.microsoft.com/office/powerpoint/2010/main" val="32113923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11</a:t>
            </a:fld>
            <a:endParaRPr lang="en-US" sz="1000" dirty="0">
              <a:solidFill>
                <a:srgbClr val="000099"/>
              </a:solidFill>
              <a:latin typeface="Arial" pitchFamily="34" charset="0"/>
              <a:cs typeface="Arial"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1119767142"/>
              </p:ext>
            </p:extLst>
          </p:nvPr>
        </p:nvGraphicFramePr>
        <p:xfrm>
          <a:off x="762000" y="2057400"/>
          <a:ext cx="75438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09600"/>
            <a:ext cx="9445616" cy="1384995"/>
          </a:xfrm>
          <a:prstGeom prst="rect">
            <a:avLst/>
          </a:prstGeom>
        </p:spPr>
        <p:txBody>
          <a:bodyPr wrap="square">
            <a:spAutoFit/>
          </a:bodyPr>
          <a:lstStyle/>
          <a:p>
            <a:r>
              <a:rPr lang="en-US" sz="2400" b="1" dirty="0"/>
              <a:t> </a:t>
            </a:r>
          </a:p>
          <a:p>
            <a:pPr algn="ctr"/>
            <a:r>
              <a:rPr lang="en-US" sz="3600" b="1" dirty="0"/>
              <a:t>GLOBAL </a:t>
            </a:r>
            <a:r>
              <a:rPr lang="en-US" sz="3600" b="1" dirty="0" smtClean="0"/>
              <a:t>Shift in TRADE  (1988-2015</a:t>
            </a:r>
            <a:r>
              <a:rPr lang="en-US" sz="3600" b="1" dirty="0"/>
              <a:t>)</a:t>
            </a:r>
          </a:p>
          <a:p>
            <a:r>
              <a:rPr lang="en-US" sz="2400" b="1" dirty="0"/>
              <a:t> </a:t>
            </a:r>
          </a:p>
        </p:txBody>
      </p:sp>
      <p:sp>
        <p:nvSpPr>
          <p:cNvPr id="6" name="TextBox 5"/>
          <p:cNvSpPr txBox="1"/>
          <p:nvPr/>
        </p:nvSpPr>
        <p:spPr>
          <a:xfrm>
            <a:off x="533400" y="6019800"/>
            <a:ext cx="5857009" cy="307777"/>
          </a:xfrm>
          <a:prstGeom prst="rect">
            <a:avLst/>
          </a:prstGeom>
          <a:noFill/>
        </p:spPr>
        <p:txBody>
          <a:bodyPr wrap="square" rtlCol="0">
            <a:spAutoFit/>
          </a:bodyPr>
          <a:lstStyle/>
          <a:p>
            <a:r>
              <a:rPr lang="en-US" sz="1400" b="1" dirty="0" smtClean="0">
                <a:solidFill>
                  <a:srgbClr val="0070C0"/>
                </a:solidFill>
              </a:rPr>
              <a:t>Source: </a:t>
            </a:r>
            <a:r>
              <a:rPr lang="en-US" sz="1400" dirty="0" smtClean="0"/>
              <a:t>World Integrated Trade Solutions – World Bank</a:t>
            </a:r>
            <a:endParaRPr lang="en-US" sz="1400" dirty="0"/>
          </a:p>
        </p:txBody>
      </p:sp>
      <p:sp>
        <p:nvSpPr>
          <p:cNvPr id="8" name="TextBox 7"/>
          <p:cNvSpPr txBox="1"/>
          <p:nvPr/>
        </p:nvSpPr>
        <p:spPr>
          <a:xfrm>
            <a:off x="609600" y="6248400"/>
            <a:ext cx="8077200" cy="400110"/>
          </a:xfrm>
          <a:prstGeom prst="rect">
            <a:avLst/>
          </a:prstGeom>
          <a:noFill/>
        </p:spPr>
        <p:txBody>
          <a:bodyPr wrap="square" rtlCol="0">
            <a:spAutoFit/>
          </a:bodyPr>
          <a:lstStyle/>
          <a:p>
            <a:r>
              <a:rPr lang="en-US" sz="1000" b="1" dirty="0" smtClean="0">
                <a:solidFill>
                  <a:srgbClr val="0070C0"/>
                </a:solidFill>
              </a:rPr>
              <a:t>Note: </a:t>
            </a:r>
            <a:r>
              <a:rPr lang="en-US" sz="1000" dirty="0" smtClean="0"/>
              <a:t>Please note that the longitudinal landmarks are not proportionately </a:t>
            </a:r>
            <a:r>
              <a:rPr lang="en-US" sz="1000" dirty="0" err="1" smtClean="0"/>
              <a:t>equi</a:t>
            </a:r>
            <a:r>
              <a:rPr lang="en-US" sz="1000" dirty="0" smtClean="0"/>
              <a:t>-distant from each other. The present exhibits are for ease of communication only. The exact data may please be seen in the tabular representations of the exhibits succeeding the line graphs.</a:t>
            </a:r>
            <a:endParaRPr lang="en-US" sz="1000" dirty="0"/>
          </a:p>
        </p:txBody>
      </p:sp>
      <p:pic>
        <p:nvPicPr>
          <p:cNvPr id="10" name="Picture 9" descr="stock-photo-ship-plane-train-and-globe-sign-logo-templates-design-elements-302598977.jpg"/>
          <p:cNvPicPr>
            <a:picLocks noChangeAspect="1"/>
          </p:cNvPicPr>
          <p:nvPr/>
        </p:nvPicPr>
        <p:blipFill>
          <a:blip r:embed="rId3" cstate="print"/>
          <a:stretch>
            <a:fillRect/>
          </a:stretch>
        </p:blipFill>
        <p:spPr>
          <a:xfrm>
            <a:off x="3733800" y="1676400"/>
            <a:ext cx="1905000" cy="637838"/>
          </a:xfrm>
          <a:prstGeom prst="rect">
            <a:avLst/>
          </a:prstGeom>
        </p:spPr>
      </p:pic>
      <p:sp>
        <p:nvSpPr>
          <p:cNvPr id="11"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32113923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12</a:t>
            </a:fld>
            <a:endParaRPr lang="en-US" sz="1000" dirty="0">
              <a:solidFill>
                <a:srgbClr val="000099"/>
              </a:solidFill>
              <a:latin typeface="Arial" pitchFamily="34" charset="0"/>
              <a:cs typeface="Arial" pitchFamily="34" charset="0"/>
            </a:endParaRPr>
          </a:p>
        </p:txBody>
      </p:sp>
      <p:sp>
        <p:nvSpPr>
          <p:cNvPr id="11" name="Text Box 8"/>
          <p:cNvSpPr txBox="1">
            <a:spLocks noChangeArrowheads="1"/>
          </p:cNvSpPr>
          <p:nvPr/>
        </p:nvSpPr>
        <p:spPr bwMode="auto">
          <a:xfrm>
            <a:off x="0" y="838200"/>
            <a:ext cx="9144000" cy="586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tabLst>
                <a:tab pos="0" algn="l"/>
                <a:tab pos="579438" algn="l"/>
              </a:tabLst>
            </a:pPr>
            <a:r>
              <a:rPr lang="en-US" sz="4000" b="1" dirty="0" smtClean="0">
                <a:solidFill>
                  <a:srgbClr val="FF5050"/>
                </a:solidFill>
                <a:latin typeface="Century Gothic" pitchFamily="34" charset="0"/>
              </a:rPr>
              <a:t>CHINA’S TRADE DEFICIT WITH LEADING ECONOMIC POWERS</a:t>
            </a:r>
            <a:endParaRPr lang="en-US" sz="2800" b="1" dirty="0" smtClean="0">
              <a:solidFill>
                <a:schemeClr val="tx2"/>
              </a:solidFill>
              <a:latin typeface="Century Gothic" pitchFamily="34" charset="0"/>
            </a:endParaRPr>
          </a:p>
          <a:p>
            <a:pPr eaLnBrk="1" hangingPunct="1">
              <a:spcBef>
                <a:spcPct val="50000"/>
              </a:spcBef>
              <a:tabLst>
                <a:tab pos="0" algn="l"/>
                <a:tab pos="579438" algn="l"/>
              </a:tabLst>
            </a:pPr>
            <a:endParaRPr lang="en-US" sz="2800" b="1" dirty="0">
              <a:solidFill>
                <a:schemeClr val="tx2"/>
              </a:solidFill>
              <a:latin typeface="Century Gothic" pitchFamily="34" charset="0"/>
            </a:endParaRPr>
          </a:p>
          <a:p>
            <a:pPr eaLnBrk="1" hangingPunct="1">
              <a:spcBef>
                <a:spcPct val="50000"/>
              </a:spcBef>
              <a:tabLst>
                <a:tab pos="0" algn="l"/>
                <a:tab pos="579438" algn="l"/>
              </a:tabLst>
            </a:pPr>
            <a:endParaRPr lang="en-US" sz="2800" b="1" dirty="0" smtClean="0">
              <a:solidFill>
                <a:schemeClr val="tx2"/>
              </a:solidFill>
              <a:latin typeface="Century Gothic" pitchFamily="34" charset="0"/>
            </a:endParaRPr>
          </a:p>
          <a:p>
            <a:pPr eaLnBrk="1" hangingPunct="1">
              <a:spcBef>
                <a:spcPct val="50000"/>
              </a:spcBef>
              <a:tabLst>
                <a:tab pos="0" algn="l"/>
                <a:tab pos="579438" algn="l"/>
              </a:tabLst>
            </a:pPr>
            <a:endParaRPr lang="en-US" sz="2800" b="1" dirty="0">
              <a:solidFill>
                <a:schemeClr val="tx2"/>
              </a:solidFill>
              <a:latin typeface="Century Gothic" pitchFamily="34" charset="0"/>
            </a:endParaRPr>
          </a:p>
          <a:p>
            <a:pPr eaLnBrk="1" hangingPunct="1">
              <a:spcBef>
                <a:spcPct val="50000"/>
              </a:spcBef>
              <a:tabLst>
                <a:tab pos="0" algn="l"/>
                <a:tab pos="579438" algn="l"/>
              </a:tabLst>
            </a:pPr>
            <a:endParaRPr lang="en-US" sz="5400" b="1" dirty="0" smtClean="0">
              <a:solidFill>
                <a:schemeClr val="tx2"/>
              </a:solidFill>
              <a:latin typeface="Century Gothic" pitchFamily="34" charset="0"/>
            </a:endParaRPr>
          </a:p>
          <a:p>
            <a:pPr eaLnBrk="1" hangingPunct="1">
              <a:lnSpc>
                <a:spcPct val="150000"/>
              </a:lnSpc>
              <a:spcBef>
                <a:spcPct val="50000"/>
              </a:spcBef>
              <a:tabLst>
                <a:tab pos="0" algn="l"/>
                <a:tab pos="579438" algn="l"/>
              </a:tabLst>
            </a:pPr>
            <a:endParaRPr lang="en-US" sz="4400" b="1" dirty="0" smtClean="0">
              <a:solidFill>
                <a:srgbClr val="FF5050"/>
              </a:solidFill>
              <a:latin typeface="Century Gothic"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133820735"/>
              </p:ext>
            </p:extLst>
          </p:nvPr>
        </p:nvGraphicFramePr>
        <p:xfrm>
          <a:off x="780081" y="2438400"/>
          <a:ext cx="7583838" cy="3411749"/>
        </p:xfrm>
        <a:graphic>
          <a:graphicData uri="http://schemas.openxmlformats.org/drawingml/2006/table">
            <a:tbl>
              <a:tblPr firstRow="1" bandRow="1">
                <a:tableStyleId>{5C22544A-7EE6-4342-B048-85BDC9FD1C3A}</a:tableStyleId>
              </a:tblPr>
              <a:tblGrid>
                <a:gridCol w="3791919"/>
                <a:gridCol w="3791919"/>
              </a:tblGrid>
              <a:tr h="645319">
                <a:tc>
                  <a:txBody>
                    <a:bodyPr/>
                    <a:lstStyle/>
                    <a:p>
                      <a:r>
                        <a:rPr lang="en-US" sz="2400" dirty="0" smtClean="0"/>
                        <a:t>COUNTRY</a:t>
                      </a:r>
                      <a:endParaRPr lang="en-US" sz="2400" dirty="0"/>
                    </a:p>
                  </a:txBody>
                  <a:tcPr/>
                </a:tc>
                <a:tc>
                  <a:txBody>
                    <a:bodyPr/>
                    <a:lstStyle/>
                    <a:p>
                      <a:r>
                        <a:rPr lang="en-US" sz="2400" dirty="0" smtClean="0"/>
                        <a:t>TRADE DEFICIT</a:t>
                      </a:r>
                      <a:r>
                        <a:rPr lang="en-US" sz="2400" baseline="0" dirty="0" smtClean="0"/>
                        <a:t> (US$) (2015)</a:t>
                      </a:r>
                      <a:endParaRPr lang="en-US" sz="2400" dirty="0"/>
                    </a:p>
                  </a:txBody>
                  <a:tcPr/>
                </a:tc>
              </a:tr>
              <a:tr h="461846">
                <a:tc>
                  <a:txBody>
                    <a:bodyPr/>
                    <a:lstStyle/>
                    <a:p>
                      <a:r>
                        <a:rPr lang="en-US" sz="2400" b="1" dirty="0" smtClean="0"/>
                        <a:t>U.S.A</a:t>
                      </a:r>
                      <a:endParaRPr lang="en-US" sz="2400" b="1" dirty="0"/>
                    </a:p>
                  </a:txBody>
                  <a:tcPr/>
                </a:tc>
                <a:tc>
                  <a:txBody>
                    <a:bodyPr/>
                    <a:lstStyle/>
                    <a:p>
                      <a:pPr marL="0" algn="r" defTabSz="914400" rtl="0" eaLnBrk="1" fontAlgn="b" latinLnBrk="0" hangingPunct="1"/>
                      <a:r>
                        <a:rPr lang="en-US" sz="2400" b="1" kern="1200" dirty="0">
                          <a:solidFill>
                            <a:schemeClr val="dk1"/>
                          </a:solidFill>
                          <a:latin typeface="+mn-lt"/>
                          <a:ea typeface="+mn-ea"/>
                          <a:cs typeface="+mn-cs"/>
                        </a:rPr>
                        <a:t>       </a:t>
                      </a:r>
                      <a:r>
                        <a:rPr lang="en-US" sz="2400" b="1" kern="1200" dirty="0" smtClean="0">
                          <a:solidFill>
                            <a:schemeClr val="dk1"/>
                          </a:solidFill>
                          <a:latin typeface="+mn-lt"/>
                          <a:ea typeface="+mn-ea"/>
                          <a:cs typeface="+mn-cs"/>
                        </a:rPr>
                        <a:t>-387,841,915</a:t>
                      </a:r>
                      <a:endParaRPr lang="en-US" sz="2400" b="1" kern="1200" dirty="0">
                        <a:solidFill>
                          <a:schemeClr val="dk1"/>
                        </a:solidFill>
                        <a:latin typeface="+mn-lt"/>
                        <a:ea typeface="+mn-ea"/>
                        <a:cs typeface="+mn-cs"/>
                      </a:endParaRPr>
                    </a:p>
                  </a:txBody>
                  <a:tcPr marL="9525" marR="9525" marT="9525" marB="0" anchor="b"/>
                </a:tc>
              </a:tr>
              <a:tr h="461846">
                <a:tc>
                  <a:txBody>
                    <a:bodyPr/>
                    <a:lstStyle/>
                    <a:p>
                      <a:r>
                        <a:rPr lang="en-US" sz="2400" b="1" dirty="0" smtClean="0"/>
                        <a:t>U.K.</a:t>
                      </a:r>
                      <a:endParaRPr lang="en-US" sz="2400" b="1" dirty="0"/>
                    </a:p>
                  </a:txBody>
                  <a:tcPr/>
                </a:tc>
                <a:tc>
                  <a:txBody>
                    <a:bodyPr/>
                    <a:lstStyle/>
                    <a:p>
                      <a:pPr marL="0" algn="r" defTabSz="914400" rtl="0" eaLnBrk="1" fontAlgn="b" latinLnBrk="0" hangingPunct="1"/>
                      <a:r>
                        <a:rPr lang="en-US" sz="2400" b="1" kern="1200" dirty="0">
                          <a:solidFill>
                            <a:schemeClr val="dk1"/>
                          </a:solidFill>
                          <a:latin typeface="+mn-lt"/>
                          <a:ea typeface="+mn-ea"/>
                          <a:cs typeface="+mn-cs"/>
                        </a:rPr>
                        <a:t>         </a:t>
                      </a:r>
                      <a:r>
                        <a:rPr lang="en-US" sz="2400" b="1" kern="1200" dirty="0" smtClean="0">
                          <a:solidFill>
                            <a:schemeClr val="dk1"/>
                          </a:solidFill>
                          <a:latin typeface="+mn-lt"/>
                          <a:ea typeface="+mn-ea"/>
                          <a:cs typeface="+mn-cs"/>
                        </a:rPr>
                        <a:t>-35,354,205</a:t>
                      </a:r>
                      <a:endParaRPr lang="en-US" sz="2400" b="1" kern="1200" dirty="0">
                        <a:solidFill>
                          <a:schemeClr val="dk1"/>
                        </a:solidFill>
                        <a:latin typeface="+mn-lt"/>
                        <a:ea typeface="+mn-ea"/>
                        <a:cs typeface="+mn-cs"/>
                      </a:endParaRPr>
                    </a:p>
                  </a:txBody>
                  <a:tcPr marL="9525" marR="9525" marT="9525" marB="0" anchor="b"/>
                </a:tc>
              </a:tr>
              <a:tr h="431715">
                <a:tc>
                  <a:txBody>
                    <a:bodyPr/>
                    <a:lstStyle/>
                    <a:p>
                      <a:r>
                        <a:rPr lang="en-US" sz="2400" b="1" dirty="0" smtClean="0"/>
                        <a:t>GERMANY</a:t>
                      </a:r>
                      <a:endParaRPr lang="en-US" sz="2400" b="1" dirty="0"/>
                    </a:p>
                  </a:txBody>
                  <a:tcPr/>
                </a:tc>
                <a:tc>
                  <a:txBody>
                    <a:bodyPr/>
                    <a:lstStyle/>
                    <a:p>
                      <a:pPr algn="r" fontAlgn="b"/>
                      <a:r>
                        <a:rPr lang="en-US" sz="1200" b="0" i="0" u="none" strike="noStrike" dirty="0">
                          <a:solidFill>
                            <a:srgbClr val="000000"/>
                          </a:solidFill>
                          <a:effectLst/>
                          <a:latin typeface="Calibri"/>
                        </a:rPr>
                        <a:t>         </a:t>
                      </a:r>
                      <a:r>
                        <a:rPr lang="en-US" sz="2400" b="1" kern="1200" dirty="0" smtClean="0">
                          <a:solidFill>
                            <a:schemeClr val="dk1"/>
                          </a:solidFill>
                          <a:latin typeface="+mn-lt"/>
                          <a:ea typeface="+mn-ea"/>
                          <a:cs typeface="+mn-cs"/>
                        </a:rPr>
                        <a:t> -23,918,333</a:t>
                      </a:r>
                      <a:endParaRPr lang="en-US" sz="1200" b="0" i="0" u="none" strike="noStrike" dirty="0">
                        <a:solidFill>
                          <a:srgbClr val="000000"/>
                        </a:solidFill>
                        <a:effectLst/>
                        <a:latin typeface="Calibri"/>
                      </a:endParaRPr>
                    </a:p>
                  </a:txBody>
                  <a:tcPr marL="9525" marR="9525" marT="9525" marB="0" anchor="b"/>
                </a:tc>
              </a:tr>
              <a:tr h="461846">
                <a:tc>
                  <a:txBody>
                    <a:bodyPr/>
                    <a:lstStyle/>
                    <a:p>
                      <a:r>
                        <a:rPr lang="en-US" sz="2400" b="1" dirty="0" smtClean="0"/>
                        <a:t>FRANCE</a:t>
                      </a:r>
                      <a:endParaRPr lang="en-US" sz="2400" b="1" dirty="0"/>
                    </a:p>
                  </a:txBody>
                  <a:tcPr/>
                </a:tc>
                <a:tc>
                  <a:txBody>
                    <a:bodyPr/>
                    <a:lstStyle/>
                    <a:p>
                      <a:pPr marL="0" algn="r" defTabSz="914400" rtl="0" eaLnBrk="1" fontAlgn="b" latinLnBrk="0" hangingPunct="1"/>
                      <a:r>
                        <a:rPr lang="en-US" sz="2400" b="1" kern="1200" dirty="0">
                          <a:solidFill>
                            <a:schemeClr val="dk1"/>
                          </a:solidFill>
                          <a:latin typeface="+mn-lt"/>
                          <a:ea typeface="+mn-ea"/>
                          <a:cs typeface="+mn-cs"/>
                        </a:rPr>
                        <a:t>         </a:t>
                      </a:r>
                      <a:r>
                        <a:rPr lang="en-US" sz="2400" b="1" kern="1200" dirty="0" smtClean="0">
                          <a:solidFill>
                            <a:schemeClr val="dk1"/>
                          </a:solidFill>
                          <a:latin typeface="+mn-lt"/>
                          <a:ea typeface="+mn-ea"/>
                          <a:cs typeface="+mn-cs"/>
                        </a:rPr>
                        <a:t>-31,961,569</a:t>
                      </a:r>
                      <a:endParaRPr lang="en-US" sz="2400" b="1" kern="1200" dirty="0">
                        <a:solidFill>
                          <a:schemeClr val="dk1"/>
                        </a:solidFill>
                        <a:latin typeface="+mn-lt"/>
                        <a:ea typeface="+mn-ea"/>
                        <a:cs typeface="+mn-cs"/>
                      </a:endParaRPr>
                    </a:p>
                  </a:txBody>
                  <a:tcPr marL="9525" marR="9525" marT="9525" marB="0" anchor="b"/>
                </a:tc>
              </a:tr>
              <a:tr h="461846">
                <a:tc>
                  <a:txBody>
                    <a:bodyPr/>
                    <a:lstStyle/>
                    <a:p>
                      <a:r>
                        <a:rPr lang="en-US" sz="2400" b="1" dirty="0" smtClean="0"/>
                        <a:t>JAPAN</a:t>
                      </a:r>
                      <a:endParaRPr lang="en-US" sz="2400" b="1" dirty="0"/>
                    </a:p>
                  </a:txBody>
                  <a:tcPr/>
                </a:tc>
                <a:tc>
                  <a:txBody>
                    <a:bodyPr/>
                    <a:lstStyle/>
                    <a:p>
                      <a:pPr marL="0" algn="r" defTabSz="914400" rtl="0" eaLnBrk="1" fontAlgn="b" latinLnBrk="0" hangingPunct="1"/>
                      <a:r>
                        <a:rPr lang="en-US" sz="2400" b="1" kern="1200" dirty="0">
                          <a:solidFill>
                            <a:schemeClr val="dk1"/>
                          </a:solidFill>
                          <a:latin typeface="+mn-lt"/>
                          <a:ea typeface="+mn-ea"/>
                          <a:cs typeface="+mn-cs"/>
                        </a:rPr>
                        <a:t>         </a:t>
                      </a:r>
                      <a:r>
                        <a:rPr lang="en-US" sz="2400" b="1" kern="1200" dirty="0" smtClean="0">
                          <a:solidFill>
                            <a:schemeClr val="dk1"/>
                          </a:solidFill>
                          <a:latin typeface="+mn-lt"/>
                          <a:ea typeface="+mn-ea"/>
                          <a:cs typeface="+mn-cs"/>
                        </a:rPr>
                        <a:t>-51,281,932</a:t>
                      </a:r>
                      <a:endParaRPr lang="en-US" sz="2400" b="1" kern="1200" dirty="0">
                        <a:solidFill>
                          <a:schemeClr val="dk1"/>
                        </a:solidFill>
                        <a:latin typeface="+mn-lt"/>
                        <a:ea typeface="+mn-ea"/>
                        <a:cs typeface="+mn-cs"/>
                      </a:endParaRPr>
                    </a:p>
                  </a:txBody>
                  <a:tcPr marL="9525" marR="9525" marT="9525" marB="0" anchor="b"/>
                </a:tc>
              </a:tr>
              <a:tr h="461846">
                <a:tc>
                  <a:txBody>
                    <a:bodyPr/>
                    <a:lstStyle/>
                    <a:p>
                      <a:endParaRPr lang="en-US" sz="2400" b="1" dirty="0"/>
                    </a:p>
                  </a:txBody>
                  <a:tcPr/>
                </a:tc>
                <a:tc>
                  <a:txBody>
                    <a:bodyPr/>
                    <a:lstStyle/>
                    <a:p>
                      <a:pPr marL="0" algn="r" defTabSz="914400" rtl="0" eaLnBrk="1" fontAlgn="b" latinLnBrk="0" hangingPunct="1"/>
                      <a:endParaRPr lang="en-US" sz="2400" b="1" kern="1200" dirty="0">
                        <a:solidFill>
                          <a:schemeClr val="dk1"/>
                        </a:solidFill>
                        <a:latin typeface="+mn-lt"/>
                        <a:ea typeface="+mn-ea"/>
                        <a:cs typeface="+mn-cs"/>
                      </a:endParaRPr>
                    </a:p>
                  </a:txBody>
                  <a:tcPr marL="9525" marR="9525" marT="9525" marB="0" anchor="b"/>
                </a:tc>
              </a:tr>
            </a:tbl>
          </a:graphicData>
        </a:graphic>
      </p:graphicFrame>
      <p:sp>
        <p:nvSpPr>
          <p:cNvPr id="13"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10403254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13</a:t>
            </a:fld>
            <a:endParaRPr lang="en-US" sz="1000" dirty="0">
              <a:solidFill>
                <a:srgbClr val="000099"/>
              </a:solidFill>
              <a:latin typeface="Arial" pitchFamily="34" charset="0"/>
              <a:cs typeface="Arial" pitchFamily="34" charset="0"/>
            </a:endParaRPr>
          </a:p>
        </p:txBody>
      </p:sp>
      <p:sp>
        <p:nvSpPr>
          <p:cNvPr id="6" name="Title 1"/>
          <p:cNvSpPr>
            <a:spLocks noGrp="1"/>
          </p:cNvSpPr>
          <p:nvPr>
            <p:ph type="ctrTitle"/>
          </p:nvPr>
        </p:nvSpPr>
        <p:spPr>
          <a:xfrm>
            <a:off x="838200" y="609600"/>
            <a:ext cx="7772400" cy="914400"/>
          </a:xfrm>
        </p:spPr>
        <p:txBody>
          <a:bodyPr>
            <a:noAutofit/>
          </a:bodyPr>
          <a:lstStyle/>
          <a:p>
            <a:r>
              <a:rPr lang="en-US" sz="3200" dirty="0" smtClean="0">
                <a:solidFill>
                  <a:srgbClr val="FF0000"/>
                </a:solidFill>
                <a:latin typeface="Century Gothic" pitchFamily="34" charset="0"/>
              </a:rPr>
              <a:t>Dialectic # 3</a:t>
            </a:r>
            <a:endParaRPr lang="en-US" sz="3200" dirty="0">
              <a:solidFill>
                <a:srgbClr val="FF0000"/>
              </a:solidFill>
              <a:latin typeface="Century Gothic" pitchFamily="34" charset="0"/>
            </a:endParaRPr>
          </a:p>
        </p:txBody>
      </p:sp>
      <p:sp>
        <p:nvSpPr>
          <p:cNvPr id="8" name="Subtitle 2"/>
          <p:cNvSpPr txBox="1">
            <a:spLocks/>
          </p:cNvSpPr>
          <p:nvPr/>
        </p:nvSpPr>
        <p:spPr>
          <a:xfrm>
            <a:off x="152400" y="1524000"/>
            <a:ext cx="8686800"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5400" b="1" dirty="0" smtClean="0">
                <a:solidFill>
                  <a:srgbClr val="000099"/>
                </a:solidFill>
                <a:latin typeface="+mj-lt"/>
              </a:rPr>
              <a:t>RESOURCE SHIFT</a:t>
            </a:r>
          </a:p>
        </p:txBody>
      </p:sp>
      <p:sp>
        <p:nvSpPr>
          <p:cNvPr id="11" name="Subtitle 2"/>
          <p:cNvSpPr txBox="1">
            <a:spLocks/>
          </p:cNvSpPr>
          <p:nvPr/>
        </p:nvSpPr>
        <p:spPr>
          <a:xfrm>
            <a:off x="228600" y="2667000"/>
            <a:ext cx="8686800" cy="3657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5400" b="1" dirty="0" smtClean="0">
                <a:solidFill>
                  <a:srgbClr val="000099"/>
                </a:solidFill>
                <a:latin typeface="+mj-lt"/>
              </a:rPr>
              <a:t>FROM GLOBAL MOVEMENT OF MANPOWER TO GLOBAL SHIFT OF CAPITAL </a:t>
            </a:r>
            <a:br>
              <a:rPr lang="en-US" sz="5400" b="1" dirty="0" smtClean="0">
                <a:solidFill>
                  <a:srgbClr val="000099"/>
                </a:solidFill>
                <a:latin typeface="+mj-lt"/>
              </a:rPr>
            </a:br>
            <a:r>
              <a:rPr lang="en-US" sz="5400" b="1" dirty="0" smtClean="0">
                <a:solidFill>
                  <a:srgbClr val="000099"/>
                </a:solidFill>
                <a:latin typeface="+mj-lt"/>
              </a:rPr>
              <a:t>AND TECHNOLOGY</a:t>
            </a:r>
          </a:p>
        </p:txBody>
      </p:sp>
      <p:sp>
        <p:nvSpPr>
          <p:cNvPr id="12"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4715572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14</a:t>
            </a:fld>
            <a:endParaRPr lang="en-US" sz="1000" dirty="0">
              <a:solidFill>
                <a:srgbClr val="000099"/>
              </a:solidFill>
              <a:latin typeface="Arial" pitchFamily="34" charset="0"/>
              <a:cs typeface="Arial" pitchFamily="34" charset="0"/>
            </a:endParaRPr>
          </a:p>
        </p:txBody>
      </p:sp>
      <p:sp>
        <p:nvSpPr>
          <p:cNvPr id="6" name="Title 1"/>
          <p:cNvSpPr>
            <a:spLocks noGrp="1"/>
          </p:cNvSpPr>
          <p:nvPr>
            <p:ph type="ctrTitle"/>
          </p:nvPr>
        </p:nvSpPr>
        <p:spPr>
          <a:xfrm>
            <a:off x="838200" y="609600"/>
            <a:ext cx="7772400" cy="914400"/>
          </a:xfrm>
        </p:spPr>
        <p:txBody>
          <a:bodyPr>
            <a:noAutofit/>
          </a:bodyPr>
          <a:lstStyle/>
          <a:p>
            <a:r>
              <a:rPr lang="en-US" sz="3200" dirty="0" smtClean="0">
                <a:solidFill>
                  <a:srgbClr val="FF0000"/>
                </a:solidFill>
                <a:latin typeface="Century Gothic" pitchFamily="34" charset="0"/>
              </a:rPr>
              <a:t>Dialectic # 4</a:t>
            </a:r>
            <a:endParaRPr lang="en-US" sz="3200" dirty="0">
              <a:solidFill>
                <a:srgbClr val="FF0000"/>
              </a:solidFill>
              <a:latin typeface="Century Gothic" pitchFamily="34" charset="0"/>
            </a:endParaRPr>
          </a:p>
        </p:txBody>
      </p:sp>
      <p:sp>
        <p:nvSpPr>
          <p:cNvPr id="11" name="Subtitle 2"/>
          <p:cNvSpPr txBox="1">
            <a:spLocks/>
          </p:cNvSpPr>
          <p:nvPr/>
        </p:nvSpPr>
        <p:spPr>
          <a:xfrm>
            <a:off x="228600" y="2133600"/>
            <a:ext cx="8686800" cy="3657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5400" b="1" dirty="0" smtClean="0">
                <a:solidFill>
                  <a:srgbClr val="000099"/>
                </a:solidFill>
                <a:latin typeface="+mj-lt"/>
              </a:rPr>
              <a:t>TRIUMPH OF CITY OVER </a:t>
            </a:r>
            <a:br>
              <a:rPr lang="en-US" sz="5400" b="1" dirty="0" smtClean="0">
                <a:solidFill>
                  <a:srgbClr val="000099"/>
                </a:solidFill>
                <a:latin typeface="+mj-lt"/>
              </a:rPr>
            </a:br>
            <a:r>
              <a:rPr lang="en-US" sz="5400" b="1" dirty="0" smtClean="0">
                <a:solidFill>
                  <a:srgbClr val="000099"/>
                </a:solidFill>
                <a:latin typeface="+mj-lt"/>
              </a:rPr>
              <a:t>THE SUB-</a:t>
            </a:r>
            <a:r>
              <a:rPr lang="en-US" sz="5400" b="1" dirty="0" err="1" smtClean="0">
                <a:solidFill>
                  <a:srgbClr val="000099"/>
                </a:solidFill>
                <a:latin typeface="+mj-lt"/>
              </a:rPr>
              <a:t>URBIA</a:t>
            </a:r>
            <a:r>
              <a:rPr lang="en-US" sz="5400" b="1" dirty="0" smtClean="0">
                <a:solidFill>
                  <a:srgbClr val="000099"/>
                </a:solidFill>
                <a:latin typeface="+mj-lt"/>
              </a:rPr>
              <a:t/>
            </a:r>
            <a:br>
              <a:rPr lang="en-US" sz="5400" b="1" dirty="0" smtClean="0">
                <a:solidFill>
                  <a:srgbClr val="000099"/>
                </a:solidFill>
                <a:latin typeface="+mj-lt"/>
              </a:rPr>
            </a:br>
            <a:r>
              <a:rPr lang="en-US" sz="5400" b="1" dirty="0" smtClean="0">
                <a:solidFill>
                  <a:srgbClr val="000099"/>
                </a:solidFill>
                <a:latin typeface="+mj-lt"/>
              </a:rPr>
              <a:t>AND OF NETWORK OVER </a:t>
            </a:r>
            <a:br>
              <a:rPr lang="en-US" sz="5400" b="1" dirty="0" smtClean="0">
                <a:solidFill>
                  <a:srgbClr val="000099"/>
                </a:solidFill>
                <a:latin typeface="+mj-lt"/>
              </a:rPr>
            </a:br>
            <a:r>
              <a:rPr lang="en-US" sz="5400" b="1" dirty="0" smtClean="0">
                <a:solidFill>
                  <a:srgbClr val="000099"/>
                </a:solidFill>
                <a:latin typeface="+mj-lt"/>
              </a:rPr>
              <a:t>THE SPRAWL</a:t>
            </a:r>
          </a:p>
        </p:txBody>
      </p:sp>
      <p:sp>
        <p:nvSpPr>
          <p:cNvPr id="10"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20163637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15</a:t>
            </a:fld>
            <a:endParaRPr lang="en-US" sz="1000" dirty="0">
              <a:solidFill>
                <a:srgbClr val="000099"/>
              </a:solidFill>
              <a:latin typeface="Arial" pitchFamily="34" charset="0"/>
              <a:cs typeface="Arial" pitchFamily="34" charset="0"/>
            </a:endParaRPr>
          </a:p>
        </p:txBody>
      </p:sp>
      <p:sp>
        <p:nvSpPr>
          <p:cNvPr id="11" name="Subtitle 2"/>
          <p:cNvSpPr txBox="1">
            <a:spLocks/>
          </p:cNvSpPr>
          <p:nvPr/>
        </p:nvSpPr>
        <p:spPr>
          <a:xfrm>
            <a:off x="228600" y="4648200"/>
            <a:ext cx="8686800" cy="1143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7200" b="1" dirty="0" smtClean="0">
                <a:solidFill>
                  <a:srgbClr val="000099"/>
                </a:solidFill>
                <a:latin typeface="+mj-lt"/>
              </a:rPr>
              <a:t>CONSEQUENCES</a:t>
            </a:r>
          </a:p>
        </p:txBody>
      </p:sp>
      <p:sp>
        <p:nvSpPr>
          <p:cNvPr id="10"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20163637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16</a:t>
            </a:fld>
            <a:endParaRPr lang="en-US" sz="1000" dirty="0">
              <a:solidFill>
                <a:srgbClr val="000099"/>
              </a:solidFill>
              <a:latin typeface="Arial" pitchFamily="34" charset="0"/>
              <a:cs typeface="Arial" pitchFamily="34" charset="0"/>
            </a:endParaRPr>
          </a:p>
        </p:txBody>
      </p:sp>
      <p:sp>
        <p:nvSpPr>
          <p:cNvPr id="6" name="Title 1"/>
          <p:cNvSpPr>
            <a:spLocks noGrp="1"/>
          </p:cNvSpPr>
          <p:nvPr>
            <p:ph type="ctrTitle"/>
          </p:nvPr>
        </p:nvSpPr>
        <p:spPr>
          <a:xfrm>
            <a:off x="838200" y="990600"/>
            <a:ext cx="7772400" cy="914400"/>
          </a:xfrm>
        </p:spPr>
        <p:txBody>
          <a:bodyPr>
            <a:noAutofit/>
          </a:bodyPr>
          <a:lstStyle/>
          <a:p>
            <a:r>
              <a:rPr lang="en-US" sz="3200" dirty="0" smtClean="0">
                <a:solidFill>
                  <a:srgbClr val="FF0000"/>
                </a:solidFill>
                <a:latin typeface="Century Gothic" pitchFamily="34" charset="0"/>
              </a:rPr>
              <a:t># 1</a:t>
            </a:r>
            <a:endParaRPr lang="en-US" sz="3200" dirty="0">
              <a:solidFill>
                <a:srgbClr val="FF0000"/>
              </a:solidFill>
              <a:latin typeface="Century Gothic" pitchFamily="34" charset="0"/>
            </a:endParaRPr>
          </a:p>
        </p:txBody>
      </p:sp>
      <p:sp>
        <p:nvSpPr>
          <p:cNvPr id="11" name="Subtitle 2"/>
          <p:cNvSpPr txBox="1">
            <a:spLocks/>
          </p:cNvSpPr>
          <p:nvPr/>
        </p:nvSpPr>
        <p:spPr>
          <a:xfrm>
            <a:off x="228600" y="2438400"/>
            <a:ext cx="8686800" cy="3657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5400" b="1" dirty="0" smtClean="0">
                <a:solidFill>
                  <a:srgbClr val="000099"/>
                </a:solidFill>
                <a:latin typeface="+mj-lt"/>
              </a:rPr>
              <a:t>CONNECTIVITY EMERGES AS THE DIALECTICAL </a:t>
            </a:r>
            <a:r>
              <a:rPr lang="en-US" sz="5400" b="1" smtClean="0">
                <a:solidFill>
                  <a:srgbClr val="000099"/>
                </a:solidFill>
                <a:latin typeface="+mj-lt"/>
              </a:rPr>
              <a:t>DRIVER </a:t>
            </a:r>
            <a:br>
              <a:rPr lang="en-US" sz="5400" b="1" smtClean="0">
                <a:solidFill>
                  <a:srgbClr val="000099"/>
                </a:solidFill>
                <a:latin typeface="+mj-lt"/>
              </a:rPr>
            </a:br>
            <a:r>
              <a:rPr lang="en-US" sz="5400" b="1" smtClean="0">
                <a:solidFill>
                  <a:srgbClr val="000099"/>
                </a:solidFill>
                <a:latin typeface="+mj-lt"/>
              </a:rPr>
              <a:t>FOR SYNTHESIS</a:t>
            </a:r>
            <a:endParaRPr lang="en-US" sz="5400" b="1" dirty="0" smtClean="0">
              <a:solidFill>
                <a:srgbClr val="000099"/>
              </a:solidFill>
              <a:latin typeface="+mj-lt"/>
            </a:endParaRPr>
          </a:p>
        </p:txBody>
      </p:sp>
      <p:sp>
        <p:nvSpPr>
          <p:cNvPr id="10"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36914316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17</a:t>
            </a:fld>
            <a:endParaRPr lang="en-US" sz="1000" dirty="0">
              <a:solidFill>
                <a:srgbClr val="000099"/>
              </a:solidFill>
              <a:latin typeface="Arial" pitchFamily="34" charset="0"/>
              <a:cs typeface="Arial" pitchFamily="34" charset="0"/>
            </a:endParaRPr>
          </a:p>
        </p:txBody>
      </p:sp>
      <p:sp>
        <p:nvSpPr>
          <p:cNvPr id="11" name="Subtitle 2"/>
          <p:cNvSpPr txBox="1">
            <a:spLocks/>
          </p:cNvSpPr>
          <p:nvPr/>
        </p:nvSpPr>
        <p:spPr>
          <a:xfrm>
            <a:off x="199103" y="914400"/>
            <a:ext cx="8686800" cy="5486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800" b="1" dirty="0" smtClean="0">
                <a:solidFill>
                  <a:srgbClr val="000099"/>
                </a:solidFill>
                <a:latin typeface="+mj-lt"/>
              </a:rPr>
              <a:t>INFORMATION TECHNOLOGY TAKES THE LEAD</a:t>
            </a:r>
            <a:br>
              <a:rPr lang="en-US" sz="4800" b="1" dirty="0" smtClean="0">
                <a:solidFill>
                  <a:srgbClr val="000099"/>
                </a:solidFill>
                <a:latin typeface="+mj-lt"/>
              </a:rPr>
            </a:br>
            <a:r>
              <a:rPr lang="en-US" sz="4800" b="1" dirty="0" smtClean="0">
                <a:solidFill>
                  <a:srgbClr val="000099"/>
                </a:solidFill>
                <a:latin typeface="+mj-lt"/>
              </a:rPr>
              <a:t>TO CONNECT THE WORLD</a:t>
            </a:r>
            <a:br>
              <a:rPr lang="en-US" sz="4800" b="1" dirty="0" smtClean="0">
                <a:solidFill>
                  <a:srgbClr val="000099"/>
                </a:solidFill>
                <a:latin typeface="+mj-lt"/>
              </a:rPr>
            </a:br>
            <a:r>
              <a:rPr lang="en-US" sz="4800" b="1" dirty="0" smtClean="0">
                <a:solidFill>
                  <a:srgbClr val="000099"/>
                </a:solidFill>
                <a:latin typeface="+mj-lt"/>
              </a:rPr>
              <a:t>IT PROVIDES THE SOFTWARE</a:t>
            </a:r>
            <a:br>
              <a:rPr lang="en-US" sz="4800" b="1" dirty="0" smtClean="0">
                <a:solidFill>
                  <a:srgbClr val="000099"/>
                </a:solidFill>
                <a:latin typeface="+mj-lt"/>
              </a:rPr>
            </a:br>
            <a:r>
              <a:rPr lang="en-US" sz="4800" b="1" dirty="0" smtClean="0">
                <a:solidFill>
                  <a:srgbClr val="000099"/>
                </a:solidFill>
                <a:latin typeface="+mj-lt"/>
              </a:rPr>
              <a:t>OF CONNECTIVITY</a:t>
            </a:r>
          </a:p>
          <a:p>
            <a:endParaRPr lang="en-US" b="1" dirty="0" smtClean="0">
              <a:solidFill>
                <a:srgbClr val="000099"/>
              </a:solidFill>
              <a:latin typeface="+mj-lt"/>
            </a:endParaRPr>
          </a:p>
          <a:p>
            <a:r>
              <a:rPr lang="en-US" sz="4000" b="1" dirty="0" smtClean="0">
                <a:solidFill>
                  <a:schemeClr val="tx1">
                    <a:lumMod val="50000"/>
                    <a:lumOff val="50000"/>
                  </a:schemeClr>
                </a:solidFill>
                <a:latin typeface="+mj-lt"/>
              </a:rPr>
              <a:t>Globalization.1 become the Vehicle </a:t>
            </a:r>
            <a:br>
              <a:rPr lang="en-US" sz="4000" b="1" dirty="0" smtClean="0">
                <a:solidFill>
                  <a:schemeClr val="tx1">
                    <a:lumMod val="50000"/>
                    <a:lumOff val="50000"/>
                  </a:schemeClr>
                </a:solidFill>
                <a:latin typeface="+mj-lt"/>
              </a:rPr>
            </a:br>
            <a:r>
              <a:rPr lang="en-US" sz="4000" b="1" dirty="0" smtClean="0">
                <a:solidFill>
                  <a:schemeClr val="tx1">
                    <a:lumMod val="50000"/>
                    <a:lumOff val="50000"/>
                  </a:schemeClr>
                </a:solidFill>
                <a:latin typeface="+mj-lt"/>
              </a:rPr>
              <a:t>led by the West</a:t>
            </a:r>
          </a:p>
        </p:txBody>
      </p:sp>
      <p:sp>
        <p:nvSpPr>
          <p:cNvPr id="10"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36914316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18</a:t>
            </a:fld>
            <a:endParaRPr lang="en-US" sz="1000" dirty="0">
              <a:solidFill>
                <a:srgbClr val="000099"/>
              </a:solidFill>
              <a:latin typeface="Arial" pitchFamily="34" charset="0"/>
              <a:cs typeface="Arial" pitchFamily="34" charset="0"/>
            </a:endParaRPr>
          </a:p>
        </p:txBody>
      </p:sp>
      <p:sp>
        <p:nvSpPr>
          <p:cNvPr id="6" name="Title 1"/>
          <p:cNvSpPr>
            <a:spLocks noGrp="1"/>
          </p:cNvSpPr>
          <p:nvPr>
            <p:ph type="ctrTitle"/>
          </p:nvPr>
        </p:nvSpPr>
        <p:spPr>
          <a:xfrm>
            <a:off x="838200" y="990600"/>
            <a:ext cx="7772400" cy="914400"/>
          </a:xfrm>
        </p:spPr>
        <p:txBody>
          <a:bodyPr>
            <a:noAutofit/>
          </a:bodyPr>
          <a:lstStyle/>
          <a:p>
            <a:r>
              <a:rPr lang="en-US" sz="3200" dirty="0" smtClean="0">
                <a:solidFill>
                  <a:srgbClr val="FF0000"/>
                </a:solidFill>
                <a:latin typeface="Century Gothic" pitchFamily="34" charset="0"/>
              </a:rPr>
              <a:t>HARD-WARE OF CONNECTIVITY</a:t>
            </a:r>
            <a:endParaRPr lang="en-US" sz="3200" dirty="0">
              <a:solidFill>
                <a:srgbClr val="FF0000"/>
              </a:solidFill>
              <a:latin typeface="Century Gothic" pitchFamily="34" charset="0"/>
            </a:endParaRPr>
          </a:p>
        </p:txBody>
      </p:sp>
      <p:sp>
        <p:nvSpPr>
          <p:cNvPr id="11" name="Subtitle 2"/>
          <p:cNvSpPr txBox="1">
            <a:spLocks/>
          </p:cNvSpPr>
          <p:nvPr/>
        </p:nvSpPr>
        <p:spPr>
          <a:xfrm>
            <a:off x="228600" y="2438400"/>
            <a:ext cx="8686800" cy="3657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5400" b="1" dirty="0" smtClean="0">
                <a:solidFill>
                  <a:srgbClr val="000099"/>
                </a:solidFill>
                <a:latin typeface="+mj-lt"/>
              </a:rPr>
              <a:t>PHYSICAL INFRASTRUCTURE TO CONNECT THE</a:t>
            </a:r>
            <a:br>
              <a:rPr lang="en-US" sz="5400" b="1" dirty="0" smtClean="0">
                <a:solidFill>
                  <a:srgbClr val="000099"/>
                </a:solidFill>
                <a:latin typeface="+mj-lt"/>
              </a:rPr>
            </a:br>
            <a:r>
              <a:rPr lang="en-US" sz="5400" b="1" dirty="0" smtClean="0">
                <a:solidFill>
                  <a:srgbClr val="000099"/>
                </a:solidFill>
                <a:latin typeface="+mj-lt"/>
              </a:rPr>
              <a:t>(HALF) FLAT WORLD</a:t>
            </a:r>
            <a:br>
              <a:rPr lang="en-US" sz="5400" b="1" dirty="0" smtClean="0">
                <a:solidFill>
                  <a:srgbClr val="000099"/>
                </a:solidFill>
                <a:latin typeface="+mj-lt"/>
              </a:rPr>
            </a:br>
            <a:r>
              <a:rPr lang="en-US" sz="5400" b="1" dirty="0" smtClean="0">
                <a:solidFill>
                  <a:srgbClr val="000099"/>
                </a:solidFill>
                <a:latin typeface="+mj-lt"/>
              </a:rPr>
              <a:t>WAS QUITE INEVITABLE</a:t>
            </a:r>
          </a:p>
        </p:txBody>
      </p:sp>
      <p:sp>
        <p:nvSpPr>
          <p:cNvPr id="10"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7360170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19</a:t>
            </a:fld>
            <a:endParaRPr lang="en-US" sz="1000" dirty="0">
              <a:solidFill>
                <a:srgbClr val="000099"/>
              </a:solidFill>
              <a:latin typeface="Arial" pitchFamily="34" charset="0"/>
              <a:cs typeface="Arial" pitchFamily="34" charset="0"/>
            </a:endParaRPr>
          </a:p>
        </p:txBody>
      </p:sp>
      <p:sp>
        <p:nvSpPr>
          <p:cNvPr id="11" name="Subtitle 2"/>
          <p:cNvSpPr txBox="1">
            <a:spLocks/>
          </p:cNvSpPr>
          <p:nvPr/>
        </p:nvSpPr>
        <p:spPr>
          <a:xfrm>
            <a:off x="218768" y="2971800"/>
            <a:ext cx="8686800" cy="2438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000" b="1" dirty="0" smtClean="0">
                <a:solidFill>
                  <a:srgbClr val="000099"/>
                </a:solidFill>
                <a:latin typeface="+mj-lt"/>
              </a:rPr>
              <a:t>OTHER DIALECTICS REINFORCED THE TREND</a:t>
            </a:r>
          </a:p>
        </p:txBody>
      </p:sp>
      <p:sp>
        <p:nvSpPr>
          <p:cNvPr id="8"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14593106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2</a:t>
            </a:fld>
            <a:endParaRPr lang="en-US" sz="1000" dirty="0">
              <a:solidFill>
                <a:srgbClr val="000099"/>
              </a:solidFill>
              <a:latin typeface="Arial" pitchFamily="34" charset="0"/>
              <a:cs typeface="Arial" pitchFamily="34" charset="0"/>
            </a:endParaRPr>
          </a:p>
        </p:txBody>
      </p:sp>
      <p:sp>
        <p:nvSpPr>
          <p:cNvPr id="9"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
        <p:nvSpPr>
          <p:cNvPr id="5" name="Subtitle 2"/>
          <p:cNvSpPr>
            <a:spLocks noGrp="1"/>
          </p:cNvSpPr>
          <p:nvPr>
            <p:ph type="subTitle" idx="1"/>
          </p:nvPr>
        </p:nvSpPr>
        <p:spPr>
          <a:xfrm>
            <a:off x="609600" y="1600200"/>
            <a:ext cx="8001000" cy="4953000"/>
          </a:xfrm>
        </p:spPr>
        <p:txBody>
          <a:bodyPr>
            <a:noAutofit/>
          </a:bodyPr>
          <a:lstStyle/>
          <a:p>
            <a:r>
              <a:rPr lang="en-US" sz="8000" b="1" dirty="0" smtClean="0">
                <a:solidFill>
                  <a:srgbClr val="FF0000"/>
                </a:solidFill>
                <a:effectLst>
                  <a:outerShdw blurRad="38100" dist="38100" dir="2700000" algn="tl">
                    <a:srgbClr val="000000">
                      <a:alpha val="43137"/>
                    </a:srgbClr>
                  </a:outerShdw>
                </a:effectLst>
                <a:latin typeface="+mj-lt"/>
              </a:rPr>
              <a:t>CORPORATE </a:t>
            </a:r>
            <a:r>
              <a:rPr lang="en-US" sz="8000" b="1" dirty="0" smtClean="0">
                <a:solidFill>
                  <a:srgbClr val="FF0000"/>
                </a:solidFill>
                <a:effectLst>
                  <a:outerShdw blurRad="38100" dist="38100" dir="2700000" algn="tl">
                    <a:srgbClr val="000000">
                      <a:alpha val="43137"/>
                    </a:srgbClr>
                  </a:outerShdw>
                </a:effectLst>
                <a:latin typeface="+mj-lt"/>
              </a:rPr>
              <a:t>GOVERNANCE OF PAKISTAN'S TOP 30 CITIES</a:t>
            </a:r>
            <a:endParaRPr lang="en-US" sz="4400" dirty="0" smtClean="0">
              <a:solidFill>
                <a:srgbClr val="000099"/>
              </a:solidFill>
              <a:latin typeface="Century Gothic" pitchFamily="34" charset="0"/>
            </a:endParaRPr>
          </a:p>
        </p:txBody>
      </p:sp>
      <p:sp>
        <p:nvSpPr>
          <p:cNvPr id="6" name="Title 1"/>
          <p:cNvSpPr>
            <a:spLocks noGrp="1"/>
          </p:cNvSpPr>
          <p:nvPr>
            <p:ph type="ctrTitle"/>
          </p:nvPr>
        </p:nvSpPr>
        <p:spPr>
          <a:xfrm>
            <a:off x="838200" y="609600"/>
            <a:ext cx="7772400" cy="914400"/>
          </a:xfrm>
        </p:spPr>
        <p:txBody>
          <a:bodyPr>
            <a:noAutofit/>
          </a:bodyPr>
          <a:lstStyle/>
          <a:p>
            <a:r>
              <a:rPr lang="en-US" dirty="0" smtClean="0">
                <a:solidFill>
                  <a:srgbClr val="000099"/>
                </a:solidFill>
                <a:latin typeface="Century Gothic" pitchFamily="34" charset="0"/>
              </a:rPr>
              <a:t>My Take-home</a:t>
            </a:r>
            <a:endParaRPr lang="en-US" dirty="0">
              <a:solidFill>
                <a:srgbClr val="000099"/>
              </a:solidFill>
              <a:latin typeface="Century Gothic" pitchFamily="34" charset="0"/>
            </a:endParaRPr>
          </a:p>
        </p:txBody>
      </p:sp>
    </p:spTree>
    <p:extLst>
      <p:ext uri="{BB962C8B-B14F-4D97-AF65-F5344CB8AC3E}">
        <p14:creationId xmlns:p14="http://schemas.microsoft.com/office/powerpoint/2010/main" val="42910119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20</a:t>
            </a:fld>
            <a:endParaRPr lang="en-US" sz="1000" dirty="0">
              <a:solidFill>
                <a:srgbClr val="000099"/>
              </a:solidFill>
              <a:latin typeface="Arial" pitchFamily="34" charset="0"/>
              <a:cs typeface="Arial" pitchFamily="34" charset="0"/>
            </a:endParaRPr>
          </a:p>
        </p:txBody>
      </p:sp>
      <p:sp>
        <p:nvSpPr>
          <p:cNvPr id="11" name="Subtitle 2"/>
          <p:cNvSpPr txBox="1">
            <a:spLocks/>
          </p:cNvSpPr>
          <p:nvPr/>
        </p:nvSpPr>
        <p:spPr>
          <a:xfrm>
            <a:off x="199103" y="914400"/>
            <a:ext cx="8686800" cy="5486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800" b="1" dirty="0" err="1" smtClean="0">
                <a:solidFill>
                  <a:srgbClr val="000099"/>
                </a:solidFill>
                <a:latin typeface="+mj-lt"/>
              </a:rPr>
              <a:t>OBOR</a:t>
            </a:r>
            <a:r>
              <a:rPr lang="en-US" sz="4800" b="1" dirty="0" smtClean="0">
                <a:solidFill>
                  <a:srgbClr val="000099"/>
                </a:solidFill>
                <a:latin typeface="+mj-lt"/>
              </a:rPr>
              <a:t>-BELT AND ROAD INITIATIVE</a:t>
            </a:r>
          </a:p>
          <a:p>
            <a:r>
              <a:rPr lang="en-US" sz="4800" b="1" dirty="0" smtClean="0">
                <a:solidFill>
                  <a:srgbClr val="000099"/>
                </a:solidFill>
                <a:latin typeface="+mj-lt"/>
              </a:rPr>
              <a:t>PROVIDES THE</a:t>
            </a:r>
          </a:p>
          <a:p>
            <a:r>
              <a:rPr lang="en-US" sz="4800" b="1" dirty="0" smtClean="0">
                <a:solidFill>
                  <a:srgbClr val="000099"/>
                </a:solidFill>
                <a:latin typeface="+mj-lt"/>
              </a:rPr>
              <a:t>HARDWARE COMPONENT OF THE</a:t>
            </a:r>
          </a:p>
          <a:p>
            <a:r>
              <a:rPr lang="en-US" sz="4800" b="1" dirty="0" smtClean="0">
                <a:solidFill>
                  <a:srgbClr val="000099"/>
                </a:solidFill>
                <a:latin typeface="+mj-lt"/>
              </a:rPr>
              <a:t>DIGITAL REVOLUTION OR THE</a:t>
            </a:r>
          </a:p>
          <a:p>
            <a:r>
              <a:rPr lang="en-US" sz="4800" b="1" dirty="0" smtClean="0">
                <a:solidFill>
                  <a:srgbClr val="000099"/>
                </a:solidFill>
                <a:latin typeface="+mj-lt"/>
              </a:rPr>
              <a:t>SOFTWARE OF CONNECTIVITY</a:t>
            </a:r>
            <a:endParaRPr lang="en-US" sz="4000" b="1" dirty="0" smtClean="0">
              <a:solidFill>
                <a:schemeClr val="tx1">
                  <a:lumMod val="50000"/>
                  <a:lumOff val="50000"/>
                </a:schemeClr>
              </a:solidFill>
              <a:latin typeface="+mj-lt"/>
            </a:endParaRPr>
          </a:p>
        </p:txBody>
      </p:sp>
      <p:sp>
        <p:nvSpPr>
          <p:cNvPr id="5"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26140356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21</a:t>
            </a:fld>
            <a:endParaRPr lang="en-US" sz="1000" dirty="0">
              <a:solidFill>
                <a:srgbClr val="000099"/>
              </a:solidFill>
              <a:latin typeface="Arial" pitchFamily="34" charset="0"/>
              <a:cs typeface="Arial" pitchFamily="34" charset="0"/>
            </a:endParaRPr>
          </a:p>
        </p:txBody>
      </p:sp>
      <p:sp>
        <p:nvSpPr>
          <p:cNvPr id="11" name="Subtitle 2"/>
          <p:cNvSpPr txBox="1">
            <a:spLocks/>
          </p:cNvSpPr>
          <p:nvPr/>
        </p:nvSpPr>
        <p:spPr>
          <a:xfrm>
            <a:off x="218768" y="3429000"/>
            <a:ext cx="8686800" cy="2438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5400" b="1" dirty="0" smtClean="0">
                <a:solidFill>
                  <a:srgbClr val="000099"/>
                </a:solidFill>
                <a:latin typeface="+mj-lt"/>
              </a:rPr>
              <a:t>THE FIRST (Globalization.1)</a:t>
            </a:r>
          </a:p>
          <a:p>
            <a:r>
              <a:rPr lang="en-US" sz="5400" b="1" dirty="0" smtClean="0">
                <a:solidFill>
                  <a:srgbClr val="000099"/>
                </a:solidFill>
                <a:latin typeface="+mj-lt"/>
              </a:rPr>
              <a:t>WAS LED BY THE WEST</a:t>
            </a:r>
          </a:p>
        </p:txBody>
      </p:sp>
      <p:sp>
        <p:nvSpPr>
          <p:cNvPr id="5"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29216320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22</a:t>
            </a:fld>
            <a:endParaRPr lang="en-US" sz="1000" dirty="0">
              <a:solidFill>
                <a:srgbClr val="000099"/>
              </a:solidFill>
              <a:latin typeface="Arial" pitchFamily="34" charset="0"/>
              <a:cs typeface="Arial" pitchFamily="34" charset="0"/>
            </a:endParaRPr>
          </a:p>
        </p:txBody>
      </p:sp>
      <p:sp>
        <p:nvSpPr>
          <p:cNvPr id="11" name="Subtitle 2"/>
          <p:cNvSpPr txBox="1">
            <a:spLocks/>
          </p:cNvSpPr>
          <p:nvPr/>
        </p:nvSpPr>
        <p:spPr>
          <a:xfrm>
            <a:off x="228600" y="1828800"/>
            <a:ext cx="8686800" cy="281202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5400" b="1" dirty="0" smtClean="0">
                <a:solidFill>
                  <a:srgbClr val="000099"/>
                </a:solidFill>
                <a:latin typeface="+mj-lt"/>
              </a:rPr>
              <a:t>THE SECOND (Globalization.2)</a:t>
            </a:r>
            <a:br>
              <a:rPr lang="en-US" sz="5400" b="1" dirty="0" smtClean="0">
                <a:solidFill>
                  <a:srgbClr val="000099"/>
                </a:solidFill>
                <a:latin typeface="+mj-lt"/>
              </a:rPr>
            </a:br>
            <a:r>
              <a:rPr lang="en-US" sz="5400" b="1" dirty="0" smtClean="0">
                <a:solidFill>
                  <a:srgbClr val="000099"/>
                </a:solidFill>
                <a:latin typeface="+mj-lt"/>
              </a:rPr>
              <a:t>IS LED BY THE REST</a:t>
            </a:r>
          </a:p>
          <a:p>
            <a:r>
              <a:rPr lang="en-US" sz="5400" b="1" dirty="0" smtClean="0">
                <a:solidFill>
                  <a:srgbClr val="000099"/>
                </a:solidFill>
                <a:latin typeface="+mj-lt"/>
              </a:rPr>
              <a:t>The new or Neo-Globalization</a:t>
            </a:r>
          </a:p>
        </p:txBody>
      </p:sp>
      <p:sp>
        <p:nvSpPr>
          <p:cNvPr id="5"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7091146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23</a:t>
            </a:fld>
            <a:endParaRPr lang="en-US" sz="1000" dirty="0">
              <a:solidFill>
                <a:srgbClr val="000099"/>
              </a:solidFill>
              <a:latin typeface="Arial" pitchFamily="34" charset="0"/>
              <a:cs typeface="Arial" pitchFamily="34" charset="0"/>
            </a:endParaRPr>
          </a:p>
        </p:txBody>
      </p:sp>
      <p:sp>
        <p:nvSpPr>
          <p:cNvPr id="8" name="Subtitle 2"/>
          <p:cNvSpPr>
            <a:spLocks noGrp="1"/>
          </p:cNvSpPr>
          <p:nvPr>
            <p:ph type="subTitle" idx="1"/>
          </p:nvPr>
        </p:nvSpPr>
        <p:spPr>
          <a:xfrm>
            <a:off x="762000" y="3200400"/>
            <a:ext cx="7446186" cy="1828800"/>
          </a:xfrm>
        </p:spPr>
        <p:txBody>
          <a:bodyPr>
            <a:normAutofit/>
          </a:bodyPr>
          <a:lstStyle/>
          <a:p>
            <a:pPr algn="l"/>
            <a:r>
              <a:rPr lang="en-US" sz="3600" b="1" dirty="0" smtClean="0">
                <a:solidFill>
                  <a:schemeClr val="tx1"/>
                </a:solidFill>
              </a:rPr>
              <a:t>Total Projects : - 2,238</a:t>
            </a:r>
          </a:p>
          <a:p>
            <a:pPr algn="l"/>
            <a:r>
              <a:rPr lang="en-US" sz="3600" b="1" dirty="0" smtClean="0">
                <a:solidFill>
                  <a:schemeClr val="tx1"/>
                </a:solidFill>
              </a:rPr>
              <a:t>Projects Value : -$1,485,910,000,000 </a:t>
            </a:r>
            <a:endParaRPr lang="en-US" sz="3600" b="1" dirty="0">
              <a:solidFill>
                <a:schemeClr val="tx1"/>
              </a:solidFill>
            </a:endParaRPr>
          </a:p>
        </p:txBody>
      </p:sp>
      <p:sp>
        <p:nvSpPr>
          <p:cNvPr id="10" name="TextBox 9"/>
          <p:cNvSpPr txBox="1"/>
          <p:nvPr/>
        </p:nvSpPr>
        <p:spPr>
          <a:xfrm>
            <a:off x="762000" y="5867400"/>
            <a:ext cx="7168107" cy="523220"/>
          </a:xfrm>
          <a:prstGeom prst="rect">
            <a:avLst/>
          </a:prstGeom>
          <a:noFill/>
        </p:spPr>
        <p:txBody>
          <a:bodyPr wrap="square" rtlCol="0">
            <a:spAutoFit/>
          </a:bodyPr>
          <a:lstStyle/>
          <a:p>
            <a:r>
              <a:rPr lang="en-US" sz="1400" b="1" dirty="0" smtClean="0">
                <a:solidFill>
                  <a:srgbClr val="0070C0"/>
                </a:solidFill>
              </a:rPr>
              <a:t>Source: </a:t>
            </a:r>
            <a:r>
              <a:rPr lang="en-US" sz="1400" dirty="0" smtClean="0"/>
              <a:t>American </a:t>
            </a:r>
            <a:r>
              <a:rPr lang="en-US" sz="1400" dirty="0"/>
              <a:t>Enterprise </a:t>
            </a:r>
            <a:r>
              <a:rPr lang="en-US" sz="1400" dirty="0" smtClean="0"/>
              <a:t>Institute (updated on 7 Mar 2017)</a:t>
            </a:r>
          </a:p>
          <a:p>
            <a:r>
              <a:rPr lang="en-US" sz="1400" dirty="0" smtClean="0"/>
              <a:t>https://www.aei.org/china-global-investment-tracker/</a:t>
            </a:r>
            <a:endParaRPr lang="en-US" sz="1400" dirty="0"/>
          </a:p>
        </p:txBody>
      </p:sp>
      <p:sp>
        <p:nvSpPr>
          <p:cNvPr id="11" name="Rectangle 10"/>
          <p:cNvSpPr/>
          <p:nvPr/>
        </p:nvSpPr>
        <p:spPr>
          <a:xfrm>
            <a:off x="-310343" y="1524000"/>
            <a:ext cx="9771053" cy="1661993"/>
          </a:xfrm>
          <a:prstGeom prst="rect">
            <a:avLst/>
          </a:prstGeom>
        </p:spPr>
        <p:txBody>
          <a:bodyPr wrap="square">
            <a:spAutoFit/>
          </a:bodyPr>
          <a:lstStyle/>
          <a:p>
            <a:pPr algn="ctr"/>
            <a:r>
              <a:rPr lang="en-US" sz="4400" b="1" dirty="0" smtClean="0">
                <a:solidFill>
                  <a:srgbClr val="FF0000"/>
                </a:solidFill>
              </a:rPr>
              <a:t>WORLDWIDE   </a:t>
            </a:r>
            <a:r>
              <a:rPr lang="en-US" sz="5400" b="1" dirty="0" smtClean="0">
                <a:solidFill>
                  <a:srgbClr val="FF0000"/>
                </a:solidFill>
              </a:rPr>
              <a:t>OBOR</a:t>
            </a:r>
            <a:r>
              <a:rPr lang="en-US" sz="4400" b="1" dirty="0" smtClean="0">
                <a:solidFill>
                  <a:srgbClr val="FF0000"/>
                </a:solidFill>
              </a:rPr>
              <a:t>    PROJECTS</a:t>
            </a:r>
            <a:endParaRPr lang="en-US" sz="6000" b="1" dirty="0" smtClean="0">
              <a:solidFill>
                <a:srgbClr val="FF0000"/>
              </a:solidFill>
            </a:endParaRPr>
          </a:p>
          <a:p>
            <a:pPr algn="ctr"/>
            <a:endParaRPr lang="en-US" sz="4400" b="1" dirty="0">
              <a:solidFill>
                <a:srgbClr val="FF0000"/>
              </a:solidFill>
            </a:endParaRPr>
          </a:p>
        </p:txBody>
      </p:sp>
      <p:sp>
        <p:nvSpPr>
          <p:cNvPr id="12"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14301265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24</a:t>
            </a:fld>
            <a:endParaRPr lang="en-US" sz="1000" dirty="0">
              <a:solidFill>
                <a:srgbClr val="000099"/>
              </a:solidFill>
              <a:latin typeface="Arial" pitchFamily="34" charset="0"/>
              <a:cs typeface="Arial" pitchFamily="34" charset="0"/>
            </a:endParaRPr>
          </a:p>
        </p:txBody>
      </p:sp>
      <p:sp>
        <p:nvSpPr>
          <p:cNvPr id="4" name="Rectangle 3"/>
          <p:cNvSpPr/>
          <p:nvPr/>
        </p:nvSpPr>
        <p:spPr>
          <a:xfrm>
            <a:off x="35268" y="542970"/>
            <a:ext cx="9771053" cy="1938992"/>
          </a:xfrm>
          <a:prstGeom prst="rect">
            <a:avLst/>
          </a:prstGeom>
        </p:spPr>
        <p:txBody>
          <a:bodyPr wrap="square">
            <a:spAutoFit/>
          </a:bodyPr>
          <a:lstStyle/>
          <a:p>
            <a:pPr algn="ctr"/>
            <a:r>
              <a:rPr lang="en-US" sz="2400" b="1" dirty="0" smtClean="0"/>
              <a:t> </a:t>
            </a:r>
          </a:p>
          <a:p>
            <a:pPr algn="ctr"/>
            <a:r>
              <a:rPr lang="en-US" sz="3600" b="1" dirty="0" smtClean="0">
                <a:solidFill>
                  <a:srgbClr val="FF0000"/>
                </a:solidFill>
              </a:rPr>
              <a:t>CHINA’S  INVESTMENT  IN  GLOBAL INFRASTRUCTURE  BUSINESS</a:t>
            </a:r>
          </a:p>
          <a:p>
            <a:pPr algn="ctr"/>
            <a:r>
              <a:rPr lang="en-US" sz="2400" b="1" dirty="0" smtClean="0"/>
              <a:t> </a:t>
            </a:r>
            <a:endParaRPr lang="en-US" sz="2400" b="1" dirty="0"/>
          </a:p>
        </p:txBody>
      </p:sp>
      <p:sp>
        <p:nvSpPr>
          <p:cNvPr id="5" name="TextBox 4"/>
          <p:cNvSpPr txBox="1"/>
          <p:nvPr/>
        </p:nvSpPr>
        <p:spPr>
          <a:xfrm>
            <a:off x="457200" y="6096000"/>
            <a:ext cx="7168107" cy="523220"/>
          </a:xfrm>
          <a:prstGeom prst="rect">
            <a:avLst/>
          </a:prstGeom>
          <a:noFill/>
        </p:spPr>
        <p:txBody>
          <a:bodyPr wrap="square" rtlCol="0">
            <a:spAutoFit/>
          </a:bodyPr>
          <a:lstStyle/>
          <a:p>
            <a:r>
              <a:rPr lang="en-US" sz="1400" b="1" dirty="0" smtClean="0">
                <a:solidFill>
                  <a:srgbClr val="00B0F0"/>
                </a:solidFill>
              </a:rPr>
              <a:t>Source</a:t>
            </a:r>
            <a:r>
              <a:rPr lang="en-US" sz="1400" dirty="0" smtClean="0">
                <a:solidFill>
                  <a:srgbClr val="00B0F0"/>
                </a:solidFill>
              </a:rPr>
              <a:t>: </a:t>
            </a:r>
            <a:r>
              <a:rPr lang="en-US" sz="1400" dirty="0"/>
              <a:t>American Enterprise </a:t>
            </a:r>
            <a:r>
              <a:rPr lang="en-US" sz="1400" dirty="0" smtClean="0"/>
              <a:t>Institute (updated on 7 Mar 2017)</a:t>
            </a:r>
          </a:p>
          <a:p>
            <a:r>
              <a:rPr lang="en-US" sz="1400" dirty="0" smtClean="0"/>
              <a:t>https://www.aei.org/china-global-investment-tracker/</a:t>
            </a:r>
            <a:endParaRPr lang="en-US" sz="1400" dirty="0"/>
          </a:p>
        </p:txBody>
      </p:sp>
      <p:pic>
        <p:nvPicPr>
          <p:cNvPr id="6" name="Picture 5" descr="Screenshot 2017-04-16 21.38.43.png"/>
          <p:cNvPicPr>
            <a:picLocks noChangeAspect="1"/>
          </p:cNvPicPr>
          <p:nvPr/>
        </p:nvPicPr>
        <p:blipFill>
          <a:blip r:embed="rId2"/>
          <a:stretch>
            <a:fillRect/>
          </a:stretch>
        </p:blipFill>
        <p:spPr>
          <a:xfrm>
            <a:off x="258914" y="2209800"/>
            <a:ext cx="8656486" cy="3276600"/>
          </a:xfrm>
          <a:prstGeom prst="rect">
            <a:avLst/>
          </a:prstGeom>
        </p:spPr>
      </p:pic>
      <p:sp>
        <p:nvSpPr>
          <p:cNvPr id="8" name="Oval 7"/>
          <p:cNvSpPr/>
          <p:nvPr/>
        </p:nvSpPr>
        <p:spPr>
          <a:xfrm>
            <a:off x="5638800" y="4038600"/>
            <a:ext cx="8382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638800" y="3124200"/>
            <a:ext cx="8382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924800" y="3124200"/>
            <a:ext cx="8382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001000" y="4038600"/>
            <a:ext cx="8382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54919" y="2971800"/>
            <a:ext cx="4283881" cy="1066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537799" y="3913163"/>
            <a:ext cx="4101001" cy="1066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36352443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25</a:t>
            </a:fld>
            <a:endParaRPr lang="en-US" sz="1000" dirty="0">
              <a:solidFill>
                <a:srgbClr val="000099"/>
              </a:solidFill>
              <a:latin typeface="Arial" pitchFamily="34" charset="0"/>
              <a:cs typeface="Arial" pitchFamily="34" charset="0"/>
            </a:endParaRPr>
          </a:p>
        </p:txBody>
      </p:sp>
      <p:sp>
        <p:nvSpPr>
          <p:cNvPr id="4" name="TextBox 3"/>
          <p:cNvSpPr txBox="1"/>
          <p:nvPr/>
        </p:nvSpPr>
        <p:spPr>
          <a:xfrm>
            <a:off x="411163" y="609600"/>
            <a:ext cx="8305800" cy="646331"/>
          </a:xfrm>
          <a:prstGeom prst="rect">
            <a:avLst/>
          </a:prstGeom>
          <a:noFill/>
        </p:spPr>
        <p:txBody>
          <a:bodyPr wrap="square" rtlCol="0">
            <a:spAutoFit/>
          </a:bodyPr>
          <a:lstStyle/>
          <a:p>
            <a:pPr algn="ctr"/>
            <a:r>
              <a:rPr lang="en-US" sz="3600" b="1" dirty="0" smtClean="0">
                <a:solidFill>
                  <a:srgbClr val="FF0000"/>
                </a:solidFill>
                <a:latin typeface="Cambria" pitchFamily="18" charset="0"/>
              </a:rPr>
              <a:t>Mega-Corridor</a:t>
            </a:r>
            <a:endParaRPr lang="en-US" sz="3600" dirty="0">
              <a:solidFill>
                <a:srgbClr val="FF0000"/>
              </a:solidFill>
              <a:latin typeface="Century Gothic"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1295400"/>
            <a:ext cx="8272463" cy="4852686"/>
          </a:xfrm>
          <a:prstGeom prst="rect">
            <a:avLst/>
          </a:prstGeom>
        </p:spPr>
      </p:pic>
      <p:sp>
        <p:nvSpPr>
          <p:cNvPr id="6" name="TextBox 5"/>
          <p:cNvSpPr txBox="1"/>
          <p:nvPr/>
        </p:nvSpPr>
        <p:spPr>
          <a:xfrm>
            <a:off x="689678" y="6245781"/>
            <a:ext cx="6777922" cy="369332"/>
          </a:xfrm>
          <a:prstGeom prst="rect">
            <a:avLst/>
          </a:prstGeom>
          <a:noFill/>
        </p:spPr>
        <p:txBody>
          <a:bodyPr wrap="square" rtlCol="0">
            <a:spAutoFit/>
          </a:bodyPr>
          <a:lstStyle/>
          <a:p>
            <a:r>
              <a:rPr lang="en-US" b="1" dirty="0" smtClean="0">
                <a:solidFill>
                  <a:srgbClr val="0070C0"/>
                </a:solidFill>
              </a:rPr>
              <a:t>Source: </a:t>
            </a:r>
            <a:r>
              <a:rPr lang="en-US" dirty="0" smtClean="0"/>
              <a:t>China Trade Research</a:t>
            </a:r>
            <a:endParaRPr lang="en-US" dirty="0"/>
          </a:p>
        </p:txBody>
      </p:sp>
      <p:sp>
        <p:nvSpPr>
          <p:cNvPr id="8"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36352443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26</a:t>
            </a:fld>
            <a:endParaRPr lang="en-US" sz="1000" dirty="0">
              <a:solidFill>
                <a:srgbClr val="000099"/>
              </a:solidFill>
              <a:latin typeface="Arial" pitchFamily="34" charset="0"/>
              <a:cs typeface="Arial" pitchFamily="34" charset="0"/>
            </a:endParaRPr>
          </a:p>
        </p:txBody>
      </p:sp>
      <p:pic>
        <p:nvPicPr>
          <p:cNvPr id="4" name="Content Placeholder 3"/>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417478" y="1066800"/>
            <a:ext cx="8421722" cy="5212080"/>
          </a:xfrm>
          <a:prstGeom prst="rect">
            <a:avLst/>
          </a:prstGeom>
        </p:spPr>
      </p:pic>
      <p:sp>
        <p:nvSpPr>
          <p:cNvPr id="5" name="TextBox 4"/>
          <p:cNvSpPr txBox="1"/>
          <p:nvPr/>
        </p:nvSpPr>
        <p:spPr>
          <a:xfrm>
            <a:off x="461963" y="556736"/>
            <a:ext cx="8305800" cy="523220"/>
          </a:xfrm>
          <a:prstGeom prst="rect">
            <a:avLst/>
          </a:prstGeom>
          <a:noFill/>
        </p:spPr>
        <p:txBody>
          <a:bodyPr wrap="square" rtlCol="0">
            <a:spAutoFit/>
          </a:bodyPr>
          <a:lstStyle/>
          <a:p>
            <a:pPr algn="ctr"/>
            <a:r>
              <a:rPr lang="en-US" sz="2800" b="1" dirty="0" smtClean="0">
                <a:solidFill>
                  <a:schemeClr val="tx2"/>
                </a:solidFill>
                <a:latin typeface="Cambria" pitchFamily="18" charset="0"/>
              </a:rPr>
              <a:t>Further Details of Southern Mega-Corridor</a:t>
            </a:r>
            <a:endParaRPr lang="en-US" sz="2800" dirty="0">
              <a:solidFill>
                <a:schemeClr val="tx2"/>
              </a:solidFill>
              <a:latin typeface="Century Gothic" pitchFamily="34" charset="0"/>
            </a:endParaRPr>
          </a:p>
        </p:txBody>
      </p:sp>
      <p:sp>
        <p:nvSpPr>
          <p:cNvPr id="6" name="TextBox 5"/>
          <p:cNvSpPr txBox="1"/>
          <p:nvPr/>
        </p:nvSpPr>
        <p:spPr>
          <a:xfrm>
            <a:off x="461963" y="6248400"/>
            <a:ext cx="6777922" cy="369332"/>
          </a:xfrm>
          <a:prstGeom prst="rect">
            <a:avLst/>
          </a:prstGeom>
          <a:noFill/>
        </p:spPr>
        <p:txBody>
          <a:bodyPr wrap="square" rtlCol="0">
            <a:spAutoFit/>
          </a:bodyPr>
          <a:lstStyle/>
          <a:p>
            <a:r>
              <a:rPr lang="en-US" b="1" dirty="0" smtClean="0">
                <a:solidFill>
                  <a:srgbClr val="0070C0"/>
                </a:solidFill>
              </a:rPr>
              <a:t>Source: </a:t>
            </a:r>
            <a:r>
              <a:rPr lang="en-US" dirty="0" smtClean="0"/>
              <a:t>China Trade Research</a:t>
            </a:r>
            <a:endParaRPr lang="en-US" dirty="0"/>
          </a:p>
        </p:txBody>
      </p:sp>
      <p:sp>
        <p:nvSpPr>
          <p:cNvPr id="8"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36352443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27</a:t>
            </a:fld>
            <a:endParaRPr lang="en-US" sz="1000" dirty="0">
              <a:solidFill>
                <a:srgbClr val="000099"/>
              </a:solidFill>
              <a:latin typeface="Arial" pitchFamily="34" charset="0"/>
              <a:cs typeface="Arial" pitchFamily="34" charset="0"/>
            </a:endParaRPr>
          </a:p>
        </p:txBody>
      </p:sp>
      <p:sp>
        <p:nvSpPr>
          <p:cNvPr id="6" name="Title 1"/>
          <p:cNvSpPr>
            <a:spLocks noGrp="1"/>
          </p:cNvSpPr>
          <p:nvPr>
            <p:ph type="ctrTitle"/>
          </p:nvPr>
        </p:nvSpPr>
        <p:spPr>
          <a:xfrm>
            <a:off x="838200" y="762000"/>
            <a:ext cx="7772400" cy="914400"/>
          </a:xfrm>
        </p:spPr>
        <p:txBody>
          <a:bodyPr>
            <a:noAutofit/>
          </a:bodyPr>
          <a:lstStyle/>
          <a:p>
            <a:r>
              <a:rPr lang="en-US" sz="4800" dirty="0" smtClean="0">
                <a:solidFill>
                  <a:srgbClr val="FF0000"/>
                </a:solidFill>
                <a:latin typeface="Century Gothic" pitchFamily="34" charset="0"/>
              </a:rPr>
              <a:t>Fortunately</a:t>
            </a:r>
            <a:endParaRPr lang="en-US" sz="4800" dirty="0">
              <a:solidFill>
                <a:srgbClr val="FF0000"/>
              </a:solidFill>
              <a:latin typeface="Century Gothic" pitchFamily="34" charset="0"/>
            </a:endParaRPr>
          </a:p>
        </p:txBody>
      </p:sp>
      <p:sp>
        <p:nvSpPr>
          <p:cNvPr id="11" name="Subtitle 2"/>
          <p:cNvSpPr txBox="1">
            <a:spLocks/>
          </p:cNvSpPr>
          <p:nvPr/>
        </p:nvSpPr>
        <p:spPr>
          <a:xfrm>
            <a:off x="228600" y="2286000"/>
            <a:ext cx="8686800" cy="3886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000" b="1" dirty="0" smtClean="0">
                <a:solidFill>
                  <a:srgbClr val="000099"/>
                </a:solidFill>
                <a:latin typeface="+mj-lt"/>
              </a:rPr>
              <a:t>CPEC HAS BEEN </a:t>
            </a:r>
            <a:br>
              <a:rPr lang="en-US" sz="6000" b="1" dirty="0" smtClean="0">
                <a:solidFill>
                  <a:srgbClr val="000099"/>
                </a:solidFill>
                <a:latin typeface="+mj-lt"/>
              </a:rPr>
            </a:br>
            <a:r>
              <a:rPr lang="en-US" sz="6000" b="1" dirty="0" smtClean="0">
                <a:solidFill>
                  <a:srgbClr val="000099"/>
                </a:solidFill>
                <a:latin typeface="+mj-lt"/>
              </a:rPr>
              <a:t>POSITIONED </a:t>
            </a:r>
            <a:r>
              <a:rPr lang="en-US" sz="6000" b="1" dirty="0" smtClean="0">
                <a:solidFill>
                  <a:srgbClr val="000099"/>
                </a:solidFill>
                <a:latin typeface="+mj-lt"/>
              </a:rPr>
              <a:t>BY CHINA </a:t>
            </a:r>
            <a:r>
              <a:rPr lang="en-US" sz="6000" b="1" dirty="0" smtClean="0">
                <a:solidFill>
                  <a:srgbClr val="000099"/>
                </a:solidFill>
                <a:latin typeface="+mj-lt"/>
              </a:rPr>
              <a:t>AS </a:t>
            </a:r>
            <a:br>
              <a:rPr lang="en-US" sz="6000" b="1" dirty="0" smtClean="0">
                <a:solidFill>
                  <a:srgbClr val="000099"/>
                </a:solidFill>
                <a:latin typeface="+mj-lt"/>
              </a:rPr>
            </a:br>
            <a:r>
              <a:rPr lang="en-US" sz="6000" b="1" dirty="0" smtClean="0">
                <a:solidFill>
                  <a:srgbClr val="000099"/>
                </a:solidFill>
                <a:latin typeface="+mj-lt"/>
              </a:rPr>
              <a:t>A FLAGSHIP-TEST CASE </a:t>
            </a:r>
            <a:br>
              <a:rPr lang="en-US" sz="6000" b="1" dirty="0" smtClean="0">
                <a:solidFill>
                  <a:srgbClr val="000099"/>
                </a:solidFill>
                <a:latin typeface="+mj-lt"/>
              </a:rPr>
            </a:br>
            <a:r>
              <a:rPr lang="en-US" sz="6000" b="1" dirty="0" smtClean="0">
                <a:solidFill>
                  <a:srgbClr val="000099"/>
                </a:solidFill>
                <a:latin typeface="+mj-lt"/>
              </a:rPr>
              <a:t>OF OBOR-BRI</a:t>
            </a:r>
          </a:p>
        </p:txBody>
      </p:sp>
      <p:sp>
        <p:nvSpPr>
          <p:cNvPr id="8"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41460950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28</a:t>
            </a:fld>
            <a:endParaRPr lang="en-US" sz="1000" dirty="0">
              <a:solidFill>
                <a:srgbClr val="000099"/>
              </a:solidFill>
              <a:latin typeface="Arial" pitchFamily="34" charset="0"/>
              <a:cs typeface="Arial" pitchFamily="34" charset="0"/>
            </a:endParaRPr>
          </a:p>
        </p:txBody>
      </p:sp>
      <p:sp>
        <p:nvSpPr>
          <p:cNvPr id="11" name="Subtitle 2"/>
          <p:cNvSpPr txBox="1">
            <a:spLocks/>
          </p:cNvSpPr>
          <p:nvPr/>
        </p:nvSpPr>
        <p:spPr>
          <a:xfrm>
            <a:off x="218768" y="2971800"/>
            <a:ext cx="8686800" cy="2819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000" b="1" dirty="0" smtClean="0">
                <a:solidFill>
                  <a:srgbClr val="000099"/>
                </a:solidFill>
                <a:latin typeface="+mj-lt"/>
              </a:rPr>
              <a:t>The City of</a:t>
            </a:r>
            <a:br>
              <a:rPr lang="en-US" sz="6000" b="1" dirty="0" smtClean="0">
                <a:solidFill>
                  <a:srgbClr val="000099"/>
                </a:solidFill>
                <a:latin typeface="+mj-lt"/>
              </a:rPr>
            </a:br>
            <a:r>
              <a:rPr lang="en-US" sz="11500" b="1" dirty="0" smtClean="0">
                <a:solidFill>
                  <a:srgbClr val="000099"/>
                </a:solidFill>
                <a:latin typeface="+mj-lt"/>
              </a:rPr>
              <a:t>KARACHI</a:t>
            </a:r>
          </a:p>
        </p:txBody>
      </p:sp>
      <p:sp>
        <p:nvSpPr>
          <p:cNvPr id="5"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159808748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29</a:t>
            </a:fld>
            <a:endParaRPr lang="en-US" sz="1000" dirty="0">
              <a:solidFill>
                <a:srgbClr val="000099"/>
              </a:solidFill>
              <a:latin typeface="Arial" pitchFamily="34" charset="0"/>
              <a:cs typeface="Arial" pitchFamily="34" charset="0"/>
            </a:endParaRPr>
          </a:p>
        </p:txBody>
      </p:sp>
      <p:sp>
        <p:nvSpPr>
          <p:cNvPr id="11" name="Subtitle 2"/>
          <p:cNvSpPr txBox="1">
            <a:spLocks/>
          </p:cNvSpPr>
          <p:nvPr/>
        </p:nvSpPr>
        <p:spPr>
          <a:xfrm>
            <a:off x="152400" y="2438400"/>
            <a:ext cx="8908026" cy="2819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000" b="1" dirty="0" smtClean="0">
                <a:solidFill>
                  <a:srgbClr val="000099"/>
                </a:solidFill>
                <a:latin typeface="+mj-lt"/>
              </a:rPr>
              <a:t>The Left Behind</a:t>
            </a:r>
            <a:br>
              <a:rPr lang="en-US" sz="6000" b="1" dirty="0" smtClean="0">
                <a:solidFill>
                  <a:srgbClr val="000099"/>
                </a:solidFill>
                <a:latin typeface="+mj-lt"/>
              </a:rPr>
            </a:br>
            <a:r>
              <a:rPr lang="en-US" sz="6600" b="1" dirty="0" smtClean="0">
                <a:solidFill>
                  <a:srgbClr val="000099"/>
                </a:solidFill>
                <a:latin typeface="+mj-lt"/>
              </a:rPr>
              <a:t>GLOBAL METROPOLITAN CITY</a:t>
            </a:r>
          </a:p>
        </p:txBody>
      </p:sp>
      <p:sp>
        <p:nvSpPr>
          <p:cNvPr id="5"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4462807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3</a:t>
            </a:fld>
            <a:endParaRPr lang="en-US" sz="1000" dirty="0">
              <a:solidFill>
                <a:srgbClr val="000099"/>
              </a:solidFill>
              <a:latin typeface="Arial" pitchFamily="34" charset="0"/>
              <a:cs typeface="Arial" pitchFamily="34" charset="0"/>
            </a:endParaRPr>
          </a:p>
        </p:txBody>
      </p:sp>
      <p:sp>
        <p:nvSpPr>
          <p:cNvPr id="5" name="Subtitle 2"/>
          <p:cNvSpPr>
            <a:spLocks noGrp="1"/>
          </p:cNvSpPr>
          <p:nvPr>
            <p:ph type="subTitle" idx="1"/>
          </p:nvPr>
        </p:nvSpPr>
        <p:spPr>
          <a:xfrm>
            <a:off x="609600" y="1600200"/>
            <a:ext cx="8001000" cy="4953000"/>
          </a:xfrm>
        </p:spPr>
        <p:txBody>
          <a:bodyPr>
            <a:noAutofit/>
          </a:bodyPr>
          <a:lstStyle/>
          <a:p>
            <a:r>
              <a:rPr lang="en-US" sz="9600" b="1" dirty="0" smtClean="0">
                <a:solidFill>
                  <a:srgbClr val="FF0000"/>
                </a:solidFill>
                <a:effectLst>
                  <a:outerShdw blurRad="38100" dist="38100" dir="2700000" algn="tl">
                    <a:srgbClr val="000000">
                      <a:alpha val="43137"/>
                    </a:srgbClr>
                  </a:outerShdw>
                </a:effectLst>
                <a:latin typeface="+mj-lt"/>
              </a:rPr>
              <a:t>WHAT IS THE LOGIC</a:t>
            </a:r>
            <a:endParaRPr lang="en-US" sz="5400" dirty="0" smtClean="0">
              <a:solidFill>
                <a:srgbClr val="000099"/>
              </a:solidFill>
              <a:latin typeface="Century Gothic" pitchFamily="34" charset="0"/>
            </a:endParaRPr>
          </a:p>
        </p:txBody>
      </p:sp>
      <p:sp>
        <p:nvSpPr>
          <p:cNvPr id="6"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21748156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30</a:t>
            </a:fld>
            <a:endParaRPr lang="en-US" sz="1000" dirty="0">
              <a:solidFill>
                <a:srgbClr val="000099"/>
              </a:solidFill>
              <a:latin typeface="Arial" pitchFamily="34" charset="0"/>
              <a:cs typeface="Arial" pitchFamily="34" charset="0"/>
            </a:endParaRPr>
          </a:p>
        </p:txBody>
      </p:sp>
      <p:sp>
        <p:nvSpPr>
          <p:cNvPr id="6" name="Title 1"/>
          <p:cNvSpPr>
            <a:spLocks noGrp="1"/>
          </p:cNvSpPr>
          <p:nvPr>
            <p:ph type="ctrTitle"/>
          </p:nvPr>
        </p:nvSpPr>
        <p:spPr>
          <a:xfrm>
            <a:off x="838200" y="609600"/>
            <a:ext cx="7772400" cy="914400"/>
          </a:xfrm>
        </p:spPr>
        <p:txBody>
          <a:bodyPr>
            <a:noAutofit/>
          </a:bodyPr>
          <a:lstStyle/>
          <a:p>
            <a:r>
              <a:rPr lang="en-US" sz="3200" dirty="0" smtClean="0">
                <a:solidFill>
                  <a:srgbClr val="FF0000"/>
                </a:solidFill>
                <a:latin typeface="Century Gothic" pitchFamily="34" charset="0"/>
              </a:rPr>
              <a:t>Dialectic # 5</a:t>
            </a:r>
            <a:endParaRPr lang="en-US" sz="3200" dirty="0">
              <a:solidFill>
                <a:srgbClr val="FF0000"/>
              </a:solidFill>
              <a:latin typeface="Century Gothic" pitchFamily="34" charset="0"/>
            </a:endParaRPr>
          </a:p>
        </p:txBody>
      </p:sp>
      <p:sp>
        <p:nvSpPr>
          <p:cNvPr id="11" name="Subtitle 2"/>
          <p:cNvSpPr txBox="1">
            <a:spLocks/>
          </p:cNvSpPr>
          <p:nvPr/>
        </p:nvSpPr>
        <p:spPr>
          <a:xfrm>
            <a:off x="228600" y="2133600"/>
            <a:ext cx="8686800" cy="2286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5400" b="1" dirty="0" smtClean="0">
                <a:solidFill>
                  <a:srgbClr val="000099"/>
                </a:solidFill>
                <a:latin typeface="+mj-lt"/>
              </a:rPr>
              <a:t>LEFT BEHIND CAN BECOME</a:t>
            </a:r>
            <a:br>
              <a:rPr lang="en-US" sz="5400" b="1" dirty="0" smtClean="0">
                <a:solidFill>
                  <a:srgbClr val="000099"/>
                </a:solidFill>
                <a:latin typeface="+mj-lt"/>
              </a:rPr>
            </a:br>
            <a:r>
              <a:rPr lang="en-US" sz="5400" b="1" dirty="0" smtClean="0">
                <a:solidFill>
                  <a:srgbClr val="000099"/>
                </a:solidFill>
                <a:latin typeface="+mj-lt"/>
              </a:rPr>
              <a:t>THE FRONT RUNNER</a:t>
            </a:r>
          </a:p>
        </p:txBody>
      </p:sp>
      <p:sp>
        <p:nvSpPr>
          <p:cNvPr id="8"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36613933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31</a:t>
            </a:fld>
            <a:endParaRPr lang="en-US" sz="1000" dirty="0">
              <a:solidFill>
                <a:srgbClr val="000099"/>
              </a:solidFill>
              <a:latin typeface="Arial" pitchFamily="34" charset="0"/>
              <a:cs typeface="Arial" pitchFamily="34" charset="0"/>
            </a:endParaRPr>
          </a:p>
        </p:txBody>
      </p:sp>
      <p:sp>
        <p:nvSpPr>
          <p:cNvPr id="11" name="Subtitle 2"/>
          <p:cNvSpPr txBox="1">
            <a:spLocks/>
          </p:cNvSpPr>
          <p:nvPr/>
        </p:nvSpPr>
        <p:spPr>
          <a:xfrm>
            <a:off x="228600" y="1828800"/>
            <a:ext cx="8686800" cy="3733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000" b="1" dirty="0" smtClean="0">
                <a:solidFill>
                  <a:srgbClr val="000099"/>
                </a:solidFill>
                <a:latin typeface="+mj-lt"/>
              </a:rPr>
              <a:t>THE UN-TAPPED GIVES</a:t>
            </a:r>
            <a:br>
              <a:rPr lang="en-US" sz="6000" b="1" dirty="0" smtClean="0">
                <a:solidFill>
                  <a:srgbClr val="000099"/>
                </a:solidFill>
                <a:latin typeface="+mj-lt"/>
              </a:rPr>
            </a:br>
            <a:r>
              <a:rPr lang="en-US" sz="6000" b="1" dirty="0" smtClean="0">
                <a:solidFill>
                  <a:srgbClr val="000099"/>
                </a:solidFill>
                <a:latin typeface="+mj-lt"/>
              </a:rPr>
              <a:t>THE HIGHEST RETURNS</a:t>
            </a:r>
            <a:br>
              <a:rPr lang="en-US" sz="6000" b="1" dirty="0" smtClean="0">
                <a:solidFill>
                  <a:srgbClr val="000099"/>
                </a:solidFill>
                <a:latin typeface="+mj-lt"/>
              </a:rPr>
            </a:br>
            <a:r>
              <a:rPr lang="en-US" sz="6000" b="1" dirty="0" smtClean="0">
                <a:solidFill>
                  <a:srgbClr val="000099"/>
                </a:solidFill>
                <a:latin typeface="+mj-lt"/>
              </a:rPr>
              <a:t>IF YOU CAN TAP</a:t>
            </a:r>
            <a:br>
              <a:rPr lang="en-US" sz="6000" b="1" dirty="0" smtClean="0">
                <a:solidFill>
                  <a:srgbClr val="000099"/>
                </a:solidFill>
                <a:latin typeface="+mj-lt"/>
              </a:rPr>
            </a:br>
            <a:r>
              <a:rPr lang="en-US" sz="6000" b="1" dirty="0" smtClean="0">
                <a:solidFill>
                  <a:srgbClr val="000099"/>
                </a:solidFill>
                <a:latin typeface="+mj-lt"/>
              </a:rPr>
              <a:t>THE UN-TAPPED</a:t>
            </a:r>
          </a:p>
        </p:txBody>
      </p:sp>
      <p:sp>
        <p:nvSpPr>
          <p:cNvPr id="5"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14152621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32</a:t>
            </a:fld>
            <a:endParaRPr lang="en-US" sz="1000" dirty="0">
              <a:solidFill>
                <a:srgbClr val="000099"/>
              </a:solidFill>
              <a:latin typeface="Arial" pitchFamily="34" charset="0"/>
              <a:cs typeface="Arial" pitchFamily="34" charset="0"/>
            </a:endParaRPr>
          </a:p>
        </p:txBody>
      </p:sp>
      <p:sp>
        <p:nvSpPr>
          <p:cNvPr id="11" name="Subtitle 2"/>
          <p:cNvSpPr txBox="1">
            <a:spLocks/>
          </p:cNvSpPr>
          <p:nvPr/>
        </p:nvSpPr>
        <p:spPr>
          <a:xfrm>
            <a:off x="228600" y="1828800"/>
            <a:ext cx="8686800" cy="3733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000" b="1" dirty="0" smtClean="0">
                <a:solidFill>
                  <a:srgbClr val="000099"/>
                </a:solidFill>
                <a:latin typeface="+mj-lt"/>
              </a:rPr>
              <a:t>HOW TO</a:t>
            </a:r>
            <a:br>
              <a:rPr lang="en-US" sz="6000" b="1" dirty="0" smtClean="0">
                <a:solidFill>
                  <a:srgbClr val="000099"/>
                </a:solidFill>
                <a:latin typeface="+mj-lt"/>
              </a:rPr>
            </a:br>
            <a:r>
              <a:rPr lang="en-US" sz="6000" b="1" dirty="0" smtClean="0">
                <a:solidFill>
                  <a:srgbClr val="000099"/>
                </a:solidFill>
                <a:latin typeface="+mj-lt"/>
              </a:rPr>
              <a:t>CONNECT</a:t>
            </a:r>
            <a:br>
              <a:rPr lang="en-US" sz="6000" b="1" dirty="0" smtClean="0">
                <a:solidFill>
                  <a:srgbClr val="000099"/>
                </a:solidFill>
                <a:latin typeface="+mj-lt"/>
              </a:rPr>
            </a:br>
            <a:r>
              <a:rPr lang="en-US" sz="6000" b="1" dirty="0" smtClean="0">
                <a:solidFill>
                  <a:srgbClr val="000099"/>
                </a:solidFill>
                <a:latin typeface="+mj-lt"/>
              </a:rPr>
              <a:t>KARACHI AND</a:t>
            </a:r>
            <a:br>
              <a:rPr lang="en-US" sz="6000" b="1" dirty="0" smtClean="0">
                <a:solidFill>
                  <a:srgbClr val="000099"/>
                </a:solidFill>
                <a:latin typeface="+mj-lt"/>
              </a:rPr>
            </a:br>
            <a:r>
              <a:rPr lang="en-US" sz="6000" b="1" dirty="0" err="1" smtClean="0">
                <a:solidFill>
                  <a:srgbClr val="000099"/>
                </a:solidFill>
                <a:latin typeface="+mj-lt"/>
              </a:rPr>
              <a:t>CPEC</a:t>
            </a:r>
            <a:endParaRPr lang="en-US" sz="6000" b="1" dirty="0" smtClean="0">
              <a:solidFill>
                <a:srgbClr val="000099"/>
              </a:solidFill>
              <a:latin typeface="+mj-lt"/>
            </a:endParaRPr>
          </a:p>
        </p:txBody>
      </p:sp>
      <p:sp>
        <p:nvSpPr>
          <p:cNvPr id="5"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26338702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33</a:t>
            </a:fld>
            <a:endParaRPr lang="en-US" sz="1000" dirty="0">
              <a:solidFill>
                <a:srgbClr val="000099"/>
              </a:solidFill>
              <a:latin typeface="Arial" pitchFamily="34" charset="0"/>
              <a:cs typeface="Arial" pitchFamily="34" charset="0"/>
            </a:endParaRPr>
          </a:p>
        </p:txBody>
      </p:sp>
      <p:sp>
        <p:nvSpPr>
          <p:cNvPr id="11" name="Subtitle 2"/>
          <p:cNvSpPr txBox="1">
            <a:spLocks/>
          </p:cNvSpPr>
          <p:nvPr/>
        </p:nvSpPr>
        <p:spPr>
          <a:xfrm>
            <a:off x="228600" y="2209800"/>
            <a:ext cx="8686800" cy="3962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800" b="1" dirty="0" smtClean="0">
                <a:solidFill>
                  <a:srgbClr val="000099"/>
                </a:solidFill>
                <a:latin typeface="+mj-lt"/>
              </a:rPr>
              <a:t>China Pakistan Economic Corridor is half way through</a:t>
            </a:r>
          </a:p>
          <a:p>
            <a:r>
              <a:rPr lang="en-US" sz="6000" b="1" dirty="0" smtClean="0">
                <a:solidFill>
                  <a:srgbClr val="000099"/>
                </a:solidFill>
                <a:latin typeface="+mj-lt"/>
              </a:rPr>
              <a:t>KARACHI HAS HAD ONLY</a:t>
            </a:r>
            <a:br>
              <a:rPr lang="en-US" sz="6000" b="1" dirty="0" smtClean="0">
                <a:solidFill>
                  <a:srgbClr val="000099"/>
                </a:solidFill>
                <a:latin typeface="+mj-lt"/>
              </a:rPr>
            </a:br>
            <a:r>
              <a:rPr lang="en-US" sz="6000" b="1" dirty="0" smtClean="0">
                <a:solidFill>
                  <a:srgbClr val="000099"/>
                </a:solidFill>
                <a:latin typeface="+mj-lt"/>
              </a:rPr>
              <a:t>A MODEST SHARE</a:t>
            </a:r>
          </a:p>
        </p:txBody>
      </p:sp>
      <p:sp>
        <p:nvSpPr>
          <p:cNvPr id="5" name="Title 1"/>
          <p:cNvSpPr>
            <a:spLocks noGrp="1"/>
          </p:cNvSpPr>
          <p:nvPr>
            <p:ph type="ctrTitle"/>
          </p:nvPr>
        </p:nvSpPr>
        <p:spPr>
          <a:xfrm>
            <a:off x="838200" y="838200"/>
            <a:ext cx="7772400" cy="914400"/>
          </a:xfrm>
        </p:spPr>
        <p:txBody>
          <a:bodyPr>
            <a:noAutofit/>
          </a:bodyPr>
          <a:lstStyle/>
          <a:p>
            <a:r>
              <a:rPr lang="en-US" sz="5400" b="1" dirty="0" smtClean="0">
                <a:solidFill>
                  <a:srgbClr val="FF0000"/>
                </a:solidFill>
                <a:latin typeface="Century Gothic" pitchFamily="34" charset="0"/>
              </a:rPr>
              <a:t>CEPEC.1</a:t>
            </a:r>
            <a:endParaRPr lang="en-US" sz="5400" b="1" dirty="0">
              <a:solidFill>
                <a:srgbClr val="FF0000"/>
              </a:solidFill>
              <a:latin typeface="Century Gothic" pitchFamily="34" charset="0"/>
            </a:endParaRPr>
          </a:p>
        </p:txBody>
      </p:sp>
      <p:sp>
        <p:nvSpPr>
          <p:cNvPr id="6"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
        <p:nvSpPr>
          <p:cNvPr id="2" name="Oval 1"/>
          <p:cNvSpPr/>
          <p:nvPr/>
        </p:nvSpPr>
        <p:spPr>
          <a:xfrm>
            <a:off x="5105400" y="2165556"/>
            <a:ext cx="28956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4779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34</a:t>
            </a:fld>
            <a:endParaRPr lang="en-US" sz="1000" dirty="0">
              <a:solidFill>
                <a:srgbClr val="000099"/>
              </a:solidFill>
              <a:latin typeface="Arial" pitchFamily="34" charset="0"/>
              <a:cs typeface="Arial" pitchFamily="34" charset="0"/>
            </a:endParaRPr>
          </a:p>
        </p:txBody>
      </p:sp>
      <p:sp>
        <p:nvSpPr>
          <p:cNvPr id="11" name="Subtitle 2"/>
          <p:cNvSpPr txBox="1">
            <a:spLocks/>
          </p:cNvSpPr>
          <p:nvPr/>
        </p:nvSpPr>
        <p:spPr>
          <a:xfrm>
            <a:off x="228600" y="1828800"/>
            <a:ext cx="8686800" cy="457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000" b="1" dirty="0" smtClean="0">
                <a:solidFill>
                  <a:srgbClr val="000099"/>
                </a:solidFill>
                <a:latin typeface="+mj-lt"/>
              </a:rPr>
              <a:t>CHINA PAKISTAN ECONOMIC COOPERATION</a:t>
            </a:r>
          </a:p>
          <a:p>
            <a:r>
              <a:rPr lang="en-US" sz="4000" b="1" dirty="0" smtClean="0">
                <a:solidFill>
                  <a:schemeClr val="tx1">
                    <a:lumMod val="50000"/>
                    <a:lumOff val="50000"/>
                  </a:schemeClr>
                </a:solidFill>
              </a:rPr>
              <a:t>(Corridor was in some way a misnomer)</a:t>
            </a:r>
            <a:endParaRPr lang="en-US" sz="4000" b="1" dirty="0">
              <a:solidFill>
                <a:schemeClr val="tx1">
                  <a:lumMod val="50000"/>
                  <a:lumOff val="50000"/>
                </a:schemeClr>
              </a:solidFill>
            </a:endParaRPr>
          </a:p>
          <a:p>
            <a:r>
              <a:rPr lang="en-US" sz="6000" b="1" dirty="0" smtClean="0">
                <a:solidFill>
                  <a:srgbClr val="000099"/>
                </a:solidFill>
              </a:rPr>
              <a:t>KARACHI SHOULD BE </a:t>
            </a:r>
            <a:br>
              <a:rPr lang="en-US" sz="6000" b="1" dirty="0" smtClean="0">
                <a:solidFill>
                  <a:srgbClr val="000099"/>
                </a:solidFill>
              </a:rPr>
            </a:br>
            <a:r>
              <a:rPr lang="en-US" sz="6000" b="1" dirty="0" smtClean="0">
                <a:solidFill>
                  <a:srgbClr val="000099"/>
                </a:solidFill>
              </a:rPr>
              <a:t>IN THE LEAD</a:t>
            </a:r>
            <a:endParaRPr lang="en-US" sz="6000" b="1" dirty="0">
              <a:solidFill>
                <a:srgbClr val="000099"/>
              </a:solidFill>
            </a:endParaRPr>
          </a:p>
          <a:p>
            <a:endParaRPr lang="en-US" sz="6000" b="1" dirty="0" smtClean="0">
              <a:solidFill>
                <a:srgbClr val="000099"/>
              </a:solidFill>
              <a:latin typeface="+mj-lt"/>
            </a:endParaRPr>
          </a:p>
        </p:txBody>
      </p:sp>
      <p:sp>
        <p:nvSpPr>
          <p:cNvPr id="5" name="Title 1"/>
          <p:cNvSpPr>
            <a:spLocks noGrp="1"/>
          </p:cNvSpPr>
          <p:nvPr>
            <p:ph type="ctrTitle"/>
          </p:nvPr>
        </p:nvSpPr>
        <p:spPr>
          <a:xfrm>
            <a:off x="838200" y="685800"/>
            <a:ext cx="7772400" cy="914400"/>
          </a:xfrm>
        </p:spPr>
        <p:txBody>
          <a:bodyPr>
            <a:noAutofit/>
          </a:bodyPr>
          <a:lstStyle/>
          <a:p>
            <a:r>
              <a:rPr lang="en-US" sz="5400" b="1" dirty="0" smtClean="0">
                <a:solidFill>
                  <a:srgbClr val="FF0000"/>
                </a:solidFill>
                <a:latin typeface="Century Gothic" pitchFamily="34" charset="0"/>
              </a:rPr>
              <a:t>CEPEC.2</a:t>
            </a:r>
            <a:endParaRPr lang="en-US" sz="5400" b="1" dirty="0">
              <a:solidFill>
                <a:srgbClr val="FF0000"/>
              </a:solidFill>
              <a:latin typeface="Century Gothic" pitchFamily="34" charset="0"/>
            </a:endParaRPr>
          </a:p>
        </p:txBody>
      </p:sp>
      <p:sp>
        <p:nvSpPr>
          <p:cNvPr id="6"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
        <p:nvSpPr>
          <p:cNvPr id="8" name="Oval 7"/>
          <p:cNvSpPr/>
          <p:nvPr/>
        </p:nvSpPr>
        <p:spPr>
          <a:xfrm>
            <a:off x="4021392" y="2595720"/>
            <a:ext cx="4876800" cy="13052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87137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35</a:t>
            </a:fld>
            <a:endParaRPr lang="en-US" sz="1000" dirty="0">
              <a:solidFill>
                <a:srgbClr val="000099"/>
              </a:solidFill>
              <a:latin typeface="Arial" pitchFamily="34" charset="0"/>
              <a:cs typeface="Arial" pitchFamily="34" charset="0"/>
            </a:endParaRPr>
          </a:p>
        </p:txBody>
      </p:sp>
      <p:sp>
        <p:nvSpPr>
          <p:cNvPr id="11" name="Subtitle 2"/>
          <p:cNvSpPr txBox="1">
            <a:spLocks/>
          </p:cNvSpPr>
          <p:nvPr/>
        </p:nvSpPr>
        <p:spPr>
          <a:xfrm>
            <a:off x="228600" y="685800"/>
            <a:ext cx="8686800" cy="2971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400" b="1" dirty="0" smtClean="0">
                <a:solidFill>
                  <a:srgbClr val="000099"/>
                </a:solidFill>
                <a:latin typeface="+mj-lt"/>
              </a:rPr>
              <a:t>ONE YEAR</a:t>
            </a:r>
            <a:br>
              <a:rPr lang="en-US" sz="4400" b="1" dirty="0" smtClean="0">
                <a:solidFill>
                  <a:srgbClr val="000099"/>
                </a:solidFill>
                <a:latin typeface="+mj-lt"/>
              </a:rPr>
            </a:br>
            <a:r>
              <a:rPr lang="en-US" sz="4400" b="1" dirty="0" smtClean="0">
                <a:solidFill>
                  <a:srgbClr val="000099"/>
                </a:solidFill>
                <a:latin typeface="+mj-lt"/>
              </a:rPr>
              <a:t>ECONOMY OF KARACHI IS TWICE </a:t>
            </a:r>
            <a:br>
              <a:rPr lang="en-US" sz="4400" b="1" dirty="0" smtClean="0">
                <a:solidFill>
                  <a:srgbClr val="000099"/>
                </a:solidFill>
                <a:latin typeface="+mj-lt"/>
              </a:rPr>
            </a:br>
            <a:r>
              <a:rPr lang="en-US" sz="4400" b="1" dirty="0" smtClean="0">
                <a:solidFill>
                  <a:srgbClr val="000099"/>
                </a:solidFill>
                <a:latin typeface="+mj-lt"/>
              </a:rPr>
              <a:t>AS BIG (at least)</a:t>
            </a:r>
            <a:endParaRPr lang="ps-AF" sz="4400" b="1" dirty="0">
              <a:solidFill>
                <a:srgbClr val="000099"/>
              </a:solidFill>
              <a:latin typeface="+mj-lt"/>
            </a:endParaRPr>
          </a:p>
          <a:p>
            <a:r>
              <a:rPr lang="en-US" sz="4400" b="1" dirty="0" smtClean="0">
                <a:solidFill>
                  <a:srgbClr val="000099"/>
                </a:solidFill>
                <a:latin typeface="+mj-lt"/>
              </a:rPr>
              <a:t>AS THE 10 YEAR CPEC.1</a:t>
            </a:r>
          </a:p>
        </p:txBody>
      </p:sp>
      <p:sp>
        <p:nvSpPr>
          <p:cNvPr id="5"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
        <p:nvSpPr>
          <p:cNvPr id="6" name="Subtitle 2"/>
          <p:cNvSpPr txBox="1">
            <a:spLocks/>
          </p:cNvSpPr>
          <p:nvPr/>
        </p:nvSpPr>
        <p:spPr>
          <a:xfrm>
            <a:off x="228600" y="3886200"/>
            <a:ext cx="8686800" cy="1676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err="1" smtClean="0">
                <a:solidFill>
                  <a:schemeClr val="tx1">
                    <a:lumMod val="50000"/>
                    <a:lumOff val="50000"/>
                  </a:schemeClr>
                </a:solidFill>
                <a:latin typeface="+mj-lt"/>
              </a:rPr>
              <a:t>Afterall</a:t>
            </a:r>
            <a:r>
              <a:rPr lang="en-US" b="1" dirty="0" smtClean="0">
                <a:solidFill>
                  <a:schemeClr val="tx1">
                    <a:lumMod val="50000"/>
                    <a:lumOff val="50000"/>
                  </a:schemeClr>
                </a:solidFill>
                <a:latin typeface="+mj-lt"/>
              </a:rPr>
              <a:t> 50 Billion USD is only (less than) </a:t>
            </a:r>
            <a:br>
              <a:rPr lang="en-US" b="1" dirty="0" smtClean="0">
                <a:solidFill>
                  <a:schemeClr val="tx1">
                    <a:lumMod val="50000"/>
                    <a:lumOff val="50000"/>
                  </a:schemeClr>
                </a:solidFill>
                <a:latin typeface="+mj-lt"/>
              </a:rPr>
            </a:br>
            <a:r>
              <a:rPr lang="en-US" b="1" dirty="0" smtClean="0">
                <a:solidFill>
                  <a:schemeClr val="tx1">
                    <a:lumMod val="50000"/>
                    <a:lumOff val="50000"/>
                  </a:schemeClr>
                </a:solidFill>
                <a:latin typeface="+mj-lt"/>
              </a:rPr>
              <a:t>25 USD Per Pakistan; 50 Billion USD over 10 years is (less than) 2.5 USD per Pakistani per year.</a:t>
            </a:r>
          </a:p>
        </p:txBody>
      </p:sp>
      <p:sp>
        <p:nvSpPr>
          <p:cNvPr id="8" name="Subtitle 2"/>
          <p:cNvSpPr txBox="1">
            <a:spLocks/>
          </p:cNvSpPr>
          <p:nvPr/>
        </p:nvSpPr>
        <p:spPr>
          <a:xfrm>
            <a:off x="381000" y="5638800"/>
            <a:ext cx="8686800"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400" b="1" dirty="0" smtClean="0">
                <a:solidFill>
                  <a:srgbClr val="000099"/>
                </a:solidFill>
                <a:latin typeface="+mj-lt"/>
              </a:rPr>
              <a:t>Hence Cpec.1 is only a door-opener</a:t>
            </a:r>
          </a:p>
        </p:txBody>
      </p:sp>
    </p:spTree>
    <p:extLst>
      <p:ext uri="{BB962C8B-B14F-4D97-AF65-F5344CB8AC3E}">
        <p14:creationId xmlns:p14="http://schemas.microsoft.com/office/powerpoint/2010/main" val="213602894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36</a:t>
            </a:fld>
            <a:endParaRPr lang="en-US" sz="1000" dirty="0">
              <a:solidFill>
                <a:srgbClr val="000099"/>
              </a:solidFill>
              <a:latin typeface="Arial" pitchFamily="34" charset="0"/>
              <a:cs typeface="Arial" pitchFamily="34" charset="0"/>
            </a:endParaRPr>
          </a:p>
        </p:txBody>
      </p:sp>
      <p:sp>
        <p:nvSpPr>
          <p:cNvPr id="11" name="Subtitle 2"/>
          <p:cNvSpPr txBox="1">
            <a:spLocks/>
          </p:cNvSpPr>
          <p:nvPr/>
        </p:nvSpPr>
        <p:spPr>
          <a:xfrm>
            <a:off x="152400" y="1143000"/>
            <a:ext cx="8763000" cy="502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b="1" dirty="0" smtClean="0">
                <a:solidFill>
                  <a:srgbClr val="FF0000"/>
                </a:solidFill>
                <a:latin typeface="+mj-lt"/>
              </a:rPr>
              <a:t>CPEC.1</a:t>
            </a:r>
            <a:endParaRPr lang="en-US" sz="3600" b="1" dirty="0" smtClean="0">
              <a:solidFill>
                <a:srgbClr val="000099"/>
              </a:solidFill>
              <a:latin typeface="+mj-lt"/>
            </a:endParaRPr>
          </a:p>
          <a:p>
            <a:r>
              <a:rPr lang="en-US" sz="3600" b="1" dirty="0" smtClean="0">
                <a:solidFill>
                  <a:srgbClr val="000099"/>
                </a:solidFill>
                <a:latin typeface="+mj-lt"/>
              </a:rPr>
              <a:t>AS ONLY A FACILITATOR OF</a:t>
            </a:r>
          </a:p>
          <a:p>
            <a:r>
              <a:rPr lang="en-US" sz="3600" b="1" dirty="0" smtClean="0">
                <a:solidFill>
                  <a:srgbClr val="FF0000"/>
                </a:solidFill>
                <a:latin typeface="+mj-lt"/>
              </a:rPr>
              <a:t>CPEC.2 </a:t>
            </a:r>
          </a:p>
          <a:p>
            <a:r>
              <a:rPr lang="en-US" sz="3600" b="1" dirty="0" smtClean="0">
                <a:solidFill>
                  <a:srgbClr val="000099"/>
                </a:solidFill>
                <a:latin typeface="+mj-lt"/>
              </a:rPr>
              <a:t>TO </a:t>
            </a:r>
            <a:r>
              <a:rPr lang="en-US" sz="3600" b="1" dirty="0" smtClean="0">
                <a:solidFill>
                  <a:srgbClr val="000099"/>
                </a:solidFill>
                <a:latin typeface="+mj-lt"/>
              </a:rPr>
              <a:t>HARNESS </a:t>
            </a:r>
            <a:r>
              <a:rPr lang="en-US" sz="3600" b="1" dirty="0" smtClean="0">
                <a:solidFill>
                  <a:srgbClr val="000099"/>
                </a:solidFill>
                <a:latin typeface="+mj-lt"/>
              </a:rPr>
              <a:t>THE OPPORTUNITY WITHIN PAKISTAN</a:t>
            </a:r>
          </a:p>
          <a:p>
            <a:endParaRPr lang="en-US" sz="2000" b="1" dirty="0" smtClean="0">
              <a:solidFill>
                <a:srgbClr val="000099"/>
              </a:solidFill>
              <a:latin typeface="+mj-lt"/>
            </a:endParaRPr>
          </a:p>
          <a:p>
            <a:r>
              <a:rPr lang="en-US" sz="3600" b="1" dirty="0" smtClean="0">
                <a:solidFill>
                  <a:srgbClr val="000099"/>
                </a:solidFill>
                <a:latin typeface="+mj-lt"/>
              </a:rPr>
              <a:t>TO POSITION PAKISTAN AS CHINA'S PARTNER IN GLOBAL INFRASTRUCTURE-Hardware of connectivity-REVOLUTION</a:t>
            </a:r>
          </a:p>
        </p:txBody>
      </p:sp>
      <p:sp>
        <p:nvSpPr>
          <p:cNvPr id="5"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
        <p:nvSpPr>
          <p:cNvPr id="6" name="Subtitle 2"/>
          <p:cNvSpPr txBox="1">
            <a:spLocks/>
          </p:cNvSpPr>
          <p:nvPr/>
        </p:nvSpPr>
        <p:spPr>
          <a:xfrm>
            <a:off x="152400" y="609600"/>
            <a:ext cx="8763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000099"/>
                </a:solidFill>
                <a:latin typeface="+mj-lt"/>
              </a:rPr>
              <a:t>Suggest we conceive of and position</a:t>
            </a:r>
          </a:p>
        </p:txBody>
      </p:sp>
    </p:spTree>
    <p:extLst>
      <p:ext uri="{BB962C8B-B14F-4D97-AF65-F5344CB8AC3E}">
        <p14:creationId xmlns:p14="http://schemas.microsoft.com/office/powerpoint/2010/main" val="217720702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37</a:t>
            </a:fld>
            <a:endParaRPr lang="en-US" sz="1000" dirty="0">
              <a:solidFill>
                <a:srgbClr val="000099"/>
              </a:solidFill>
              <a:latin typeface="Arial" pitchFamily="34" charset="0"/>
              <a:cs typeface="Arial" pitchFamily="34" charset="0"/>
            </a:endParaRPr>
          </a:p>
        </p:txBody>
      </p:sp>
      <p:sp>
        <p:nvSpPr>
          <p:cNvPr id="11" name="Subtitle 2"/>
          <p:cNvSpPr txBox="1">
            <a:spLocks/>
          </p:cNvSpPr>
          <p:nvPr/>
        </p:nvSpPr>
        <p:spPr>
          <a:xfrm>
            <a:off x="228600" y="685800"/>
            <a:ext cx="8686800" cy="5638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000" b="1" dirty="0" smtClean="0">
                <a:solidFill>
                  <a:srgbClr val="000099"/>
                </a:solidFill>
                <a:latin typeface="+mj-lt"/>
              </a:rPr>
              <a:t>CAN</a:t>
            </a:r>
            <a:br>
              <a:rPr lang="en-US" sz="6000" b="1" dirty="0" smtClean="0">
                <a:solidFill>
                  <a:srgbClr val="000099"/>
                </a:solidFill>
                <a:latin typeface="+mj-lt"/>
              </a:rPr>
            </a:br>
            <a:r>
              <a:rPr lang="en-US" sz="6000" b="1" dirty="0" smtClean="0">
                <a:solidFill>
                  <a:srgbClr val="000099"/>
                </a:solidFill>
                <a:latin typeface="+mj-lt"/>
              </a:rPr>
              <a:t>KARACHI RISE TO THE OCCASION AND</a:t>
            </a:r>
            <a:br>
              <a:rPr lang="en-US" sz="6000" b="1" dirty="0" smtClean="0">
                <a:solidFill>
                  <a:srgbClr val="000099"/>
                </a:solidFill>
                <a:latin typeface="+mj-lt"/>
              </a:rPr>
            </a:br>
            <a:r>
              <a:rPr lang="en-US" sz="6000" b="1" dirty="0" smtClean="0">
                <a:solidFill>
                  <a:srgbClr val="000099"/>
                </a:solidFill>
                <a:latin typeface="+mj-lt"/>
              </a:rPr>
              <a:t>LEAD </a:t>
            </a:r>
            <a:r>
              <a:rPr lang="en-US" sz="6000" b="1" dirty="0" smtClean="0">
                <a:solidFill>
                  <a:srgbClr val="FF0000"/>
                </a:solidFill>
                <a:latin typeface="+mj-lt"/>
              </a:rPr>
              <a:t>CPEC.2</a:t>
            </a:r>
            <a:r>
              <a:rPr lang="en-US" sz="6000" b="1" dirty="0" smtClean="0">
                <a:solidFill>
                  <a:srgbClr val="000099"/>
                </a:solidFill>
                <a:latin typeface="+mj-lt"/>
              </a:rPr>
              <a:t/>
            </a:r>
            <a:br>
              <a:rPr lang="en-US" sz="6000" b="1" dirty="0" smtClean="0">
                <a:solidFill>
                  <a:srgbClr val="000099"/>
                </a:solidFill>
                <a:latin typeface="+mj-lt"/>
              </a:rPr>
            </a:br>
            <a:r>
              <a:rPr lang="en-US" sz="6000" b="1" dirty="0" smtClean="0">
                <a:solidFill>
                  <a:srgbClr val="000099"/>
                </a:solidFill>
                <a:latin typeface="+mj-lt"/>
              </a:rPr>
              <a:t>AND PLAY ITS ROLE AS PAKISTAN'S TOP CITY</a:t>
            </a:r>
          </a:p>
        </p:txBody>
      </p:sp>
      <p:sp>
        <p:nvSpPr>
          <p:cNvPr id="5"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400495789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38</a:t>
            </a:fld>
            <a:endParaRPr lang="en-US" sz="1000" dirty="0">
              <a:solidFill>
                <a:srgbClr val="000099"/>
              </a:solidFill>
              <a:latin typeface="Arial" pitchFamily="34" charset="0"/>
              <a:cs typeface="Arial" pitchFamily="34" charset="0"/>
            </a:endParaRPr>
          </a:p>
        </p:txBody>
      </p:sp>
      <p:sp>
        <p:nvSpPr>
          <p:cNvPr id="11" name="Subtitle 2"/>
          <p:cNvSpPr txBox="1">
            <a:spLocks/>
          </p:cNvSpPr>
          <p:nvPr/>
        </p:nvSpPr>
        <p:spPr>
          <a:xfrm>
            <a:off x="228600" y="609600"/>
            <a:ext cx="8686800" cy="5486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800" b="1" dirty="0" smtClean="0">
                <a:solidFill>
                  <a:srgbClr val="000099"/>
                </a:solidFill>
                <a:latin typeface="+mj-lt"/>
              </a:rPr>
              <a:t>CAN</a:t>
            </a:r>
            <a:br>
              <a:rPr lang="en-US" sz="4800" b="1" dirty="0" smtClean="0">
                <a:solidFill>
                  <a:srgbClr val="000099"/>
                </a:solidFill>
                <a:latin typeface="+mj-lt"/>
              </a:rPr>
            </a:br>
            <a:r>
              <a:rPr lang="en-US" sz="4800" b="1" dirty="0" smtClean="0">
                <a:solidFill>
                  <a:srgbClr val="000099"/>
                </a:solidFill>
                <a:latin typeface="+mj-lt"/>
              </a:rPr>
              <a:t>KARACHI BE THE</a:t>
            </a:r>
            <a:br>
              <a:rPr lang="en-US" sz="4800" b="1" dirty="0" smtClean="0">
                <a:solidFill>
                  <a:srgbClr val="000099"/>
                </a:solidFill>
                <a:latin typeface="+mj-lt"/>
              </a:rPr>
            </a:br>
            <a:r>
              <a:rPr lang="en-US" sz="4800" b="1" dirty="0" smtClean="0">
                <a:solidFill>
                  <a:srgbClr val="000099"/>
                </a:solidFill>
                <a:latin typeface="+mj-lt"/>
              </a:rPr>
              <a:t>LEADER OF </a:t>
            </a:r>
            <a:r>
              <a:rPr lang="en-US" sz="4800" b="1" dirty="0" smtClean="0">
                <a:solidFill>
                  <a:srgbClr val="000099"/>
                </a:solidFill>
                <a:latin typeface="+mj-lt"/>
              </a:rPr>
              <a:t>CORPORATELY</a:t>
            </a:r>
            <a:r>
              <a:rPr lang="en-US" sz="4800" b="1" dirty="0" smtClean="0">
                <a:solidFill>
                  <a:srgbClr val="000099"/>
                </a:solidFill>
                <a:latin typeface="+mj-lt"/>
              </a:rPr>
              <a:t/>
            </a:r>
            <a:br>
              <a:rPr lang="en-US" sz="4800" b="1" dirty="0" smtClean="0">
                <a:solidFill>
                  <a:srgbClr val="000099"/>
                </a:solidFill>
                <a:latin typeface="+mj-lt"/>
              </a:rPr>
            </a:br>
            <a:r>
              <a:rPr lang="en-US" sz="4800" b="1" dirty="0" smtClean="0">
                <a:solidFill>
                  <a:srgbClr val="000099"/>
                </a:solidFill>
                <a:latin typeface="+mj-lt"/>
              </a:rPr>
              <a:t>GOVERNED</a:t>
            </a:r>
            <a:br>
              <a:rPr lang="en-US" sz="4800" b="1" dirty="0" smtClean="0">
                <a:solidFill>
                  <a:srgbClr val="000099"/>
                </a:solidFill>
                <a:latin typeface="+mj-lt"/>
              </a:rPr>
            </a:br>
            <a:r>
              <a:rPr lang="en-US" sz="4800" b="1" dirty="0" smtClean="0">
                <a:solidFill>
                  <a:srgbClr val="000099"/>
                </a:solidFill>
                <a:latin typeface="+mj-lt"/>
              </a:rPr>
              <a:t>TOP 30 CITIES OF</a:t>
            </a:r>
            <a:br>
              <a:rPr lang="en-US" sz="4800" b="1" dirty="0" smtClean="0">
                <a:solidFill>
                  <a:srgbClr val="000099"/>
                </a:solidFill>
                <a:latin typeface="+mj-lt"/>
              </a:rPr>
            </a:br>
            <a:r>
              <a:rPr lang="en-US" sz="4800" b="1" dirty="0" smtClean="0">
                <a:solidFill>
                  <a:srgbClr val="000099"/>
                </a:solidFill>
                <a:latin typeface="+mj-lt"/>
              </a:rPr>
              <a:t>PAKISTAN</a:t>
            </a:r>
          </a:p>
          <a:p>
            <a:r>
              <a:rPr lang="en-US" b="1" dirty="0" smtClean="0">
                <a:solidFill>
                  <a:schemeClr val="tx1">
                    <a:lumMod val="50000"/>
                    <a:lumOff val="50000"/>
                  </a:schemeClr>
                </a:solidFill>
                <a:latin typeface="+mj-lt"/>
              </a:rPr>
              <a:t>To use a</a:t>
            </a:r>
          </a:p>
          <a:p>
            <a:r>
              <a:rPr lang="en-US" b="1" dirty="0" smtClean="0">
                <a:solidFill>
                  <a:schemeClr val="tx1">
                    <a:lumMod val="50000"/>
                    <a:lumOff val="50000"/>
                  </a:schemeClr>
                </a:solidFill>
                <a:latin typeface="+mj-lt"/>
              </a:rPr>
              <a:t>KARACHI.INC (Metaphor)</a:t>
            </a:r>
            <a:endParaRPr lang="en-US" sz="4000" b="1" dirty="0" smtClean="0">
              <a:solidFill>
                <a:schemeClr val="tx1">
                  <a:lumMod val="50000"/>
                  <a:lumOff val="50000"/>
                </a:schemeClr>
              </a:solidFill>
              <a:latin typeface="+mj-lt"/>
            </a:endParaRPr>
          </a:p>
        </p:txBody>
      </p:sp>
      <p:cxnSp>
        <p:nvCxnSpPr>
          <p:cNvPr id="3" name="Straight Connector 2"/>
          <p:cNvCxnSpPr/>
          <p:nvPr/>
        </p:nvCxnSpPr>
        <p:spPr>
          <a:xfrm>
            <a:off x="533400" y="5105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63246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400495789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39</a:t>
            </a:fld>
            <a:endParaRPr lang="en-US" sz="1000" dirty="0">
              <a:solidFill>
                <a:srgbClr val="000099"/>
              </a:solidFill>
              <a:latin typeface="Arial" pitchFamily="34" charset="0"/>
              <a:cs typeface="Arial" pitchFamily="34" charset="0"/>
            </a:endParaRPr>
          </a:p>
        </p:txBody>
      </p:sp>
      <p:sp>
        <p:nvSpPr>
          <p:cNvPr id="11" name="Subtitle 2"/>
          <p:cNvSpPr txBox="1">
            <a:spLocks/>
          </p:cNvSpPr>
          <p:nvPr/>
        </p:nvSpPr>
        <p:spPr>
          <a:xfrm>
            <a:off x="228600" y="685800"/>
            <a:ext cx="8686800" cy="5791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5400" b="1" dirty="0" smtClean="0">
                <a:solidFill>
                  <a:srgbClr val="000099"/>
                </a:solidFill>
                <a:latin typeface="+mj-lt"/>
              </a:rPr>
              <a:t>CAN</a:t>
            </a:r>
            <a:br>
              <a:rPr lang="en-US" sz="5400" b="1" dirty="0" smtClean="0">
                <a:solidFill>
                  <a:srgbClr val="000099"/>
                </a:solidFill>
                <a:latin typeface="+mj-lt"/>
              </a:rPr>
            </a:br>
            <a:r>
              <a:rPr lang="en-US" sz="5400" b="1" dirty="0" smtClean="0">
                <a:solidFill>
                  <a:srgbClr val="000099"/>
                </a:solidFill>
                <a:latin typeface="+mj-lt"/>
              </a:rPr>
              <a:t>BUSINESS SCHOOLS FROM ACROSS PAKISTAN</a:t>
            </a:r>
            <a:br>
              <a:rPr lang="en-US" sz="5400" b="1" dirty="0" smtClean="0">
                <a:solidFill>
                  <a:srgbClr val="000099"/>
                </a:solidFill>
                <a:latin typeface="+mj-lt"/>
              </a:rPr>
            </a:br>
            <a:r>
              <a:rPr lang="en-US" sz="5400" b="1" dirty="0" smtClean="0">
                <a:solidFill>
                  <a:srgbClr val="000099"/>
                </a:solidFill>
                <a:latin typeface="+mj-lt"/>
              </a:rPr>
              <a:t>HELP THEIR</a:t>
            </a:r>
            <a:br>
              <a:rPr lang="en-US" sz="5400" b="1" dirty="0" smtClean="0">
                <a:solidFill>
                  <a:srgbClr val="000099"/>
                </a:solidFill>
                <a:latin typeface="+mj-lt"/>
              </a:rPr>
            </a:br>
            <a:r>
              <a:rPr lang="en-US" sz="5400" b="1" dirty="0" smtClean="0">
                <a:solidFill>
                  <a:srgbClr val="000099"/>
                </a:solidFill>
                <a:latin typeface="+mj-lt"/>
              </a:rPr>
              <a:t>PREMIER CITY</a:t>
            </a:r>
            <a:br>
              <a:rPr lang="en-US" sz="5400" b="1" dirty="0" smtClean="0">
                <a:solidFill>
                  <a:srgbClr val="000099"/>
                </a:solidFill>
                <a:latin typeface="+mj-lt"/>
              </a:rPr>
            </a:br>
            <a:r>
              <a:rPr lang="en-US" sz="5400" b="1" dirty="0" smtClean="0">
                <a:solidFill>
                  <a:srgbClr val="000099"/>
                </a:solidFill>
                <a:latin typeface="+mj-lt"/>
              </a:rPr>
              <a:t>SHOULD KARACHI DECIDE </a:t>
            </a:r>
            <a:br>
              <a:rPr lang="en-US" sz="5400" b="1" dirty="0" smtClean="0">
                <a:solidFill>
                  <a:srgbClr val="000099"/>
                </a:solidFill>
                <a:latin typeface="+mj-lt"/>
              </a:rPr>
            </a:br>
            <a:r>
              <a:rPr lang="en-US" sz="5400" b="1" dirty="0" smtClean="0">
                <a:solidFill>
                  <a:srgbClr val="000099"/>
                </a:solidFill>
                <a:latin typeface="+mj-lt"/>
              </a:rPr>
              <a:t>TO TAKE THAT PATH</a:t>
            </a:r>
          </a:p>
        </p:txBody>
      </p:sp>
      <p:sp>
        <p:nvSpPr>
          <p:cNvPr id="10"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39890561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4</a:t>
            </a:fld>
            <a:endParaRPr lang="en-US" sz="1000" dirty="0">
              <a:solidFill>
                <a:srgbClr val="000099"/>
              </a:solidFill>
              <a:latin typeface="Arial" pitchFamily="34" charset="0"/>
              <a:cs typeface="Arial" pitchFamily="34" charset="0"/>
            </a:endParaRPr>
          </a:p>
        </p:txBody>
      </p:sp>
      <p:sp>
        <p:nvSpPr>
          <p:cNvPr id="5" name="Subtitle 2"/>
          <p:cNvSpPr>
            <a:spLocks noGrp="1"/>
          </p:cNvSpPr>
          <p:nvPr>
            <p:ph type="subTitle" idx="1"/>
          </p:nvPr>
        </p:nvSpPr>
        <p:spPr>
          <a:xfrm>
            <a:off x="609600" y="1600200"/>
            <a:ext cx="8001000" cy="4038600"/>
          </a:xfrm>
        </p:spPr>
        <p:txBody>
          <a:bodyPr>
            <a:noAutofit/>
          </a:bodyPr>
          <a:lstStyle/>
          <a:p>
            <a:r>
              <a:rPr lang="en-US" sz="8000" b="1" dirty="0" smtClean="0">
                <a:solidFill>
                  <a:srgbClr val="000099"/>
                </a:solidFill>
                <a:effectLst>
                  <a:outerShdw blurRad="38100" dist="38100" dir="2700000" algn="tl">
                    <a:srgbClr val="000000">
                      <a:alpha val="43137"/>
                    </a:srgbClr>
                  </a:outerShdw>
                </a:effectLst>
                <a:latin typeface="+mj-lt"/>
              </a:rPr>
              <a:t>THE DIALECTIC OF IDEAS PRACTICE AND POWER</a:t>
            </a:r>
            <a:endParaRPr lang="en-US" sz="4400" dirty="0" smtClean="0">
              <a:solidFill>
                <a:srgbClr val="000099"/>
              </a:solidFill>
              <a:latin typeface="Century Gothic" pitchFamily="34" charset="0"/>
            </a:endParaRPr>
          </a:p>
        </p:txBody>
      </p:sp>
      <p:sp>
        <p:nvSpPr>
          <p:cNvPr id="12"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8555157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40</a:t>
            </a:fld>
            <a:endParaRPr lang="en-US" sz="1000" dirty="0">
              <a:solidFill>
                <a:srgbClr val="000099"/>
              </a:solidFill>
              <a:latin typeface="Arial" pitchFamily="34" charset="0"/>
              <a:cs typeface="Arial" pitchFamily="34" charset="0"/>
            </a:endParaRPr>
          </a:p>
        </p:txBody>
      </p:sp>
      <p:sp>
        <p:nvSpPr>
          <p:cNvPr id="11" name="Subtitle 2"/>
          <p:cNvSpPr txBox="1">
            <a:spLocks/>
          </p:cNvSpPr>
          <p:nvPr/>
        </p:nvSpPr>
        <p:spPr>
          <a:xfrm>
            <a:off x="228600" y="685800"/>
            <a:ext cx="8686800" cy="5791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4400" b="1" dirty="0" smtClean="0">
                <a:solidFill>
                  <a:srgbClr val="FF0000"/>
                </a:solidFill>
                <a:effectLst>
                  <a:outerShdw blurRad="38100" dist="38100" dir="2700000" algn="tl">
                    <a:srgbClr val="000000">
                      <a:alpha val="43137"/>
                    </a:srgbClr>
                  </a:outerShdw>
                </a:effectLst>
                <a:latin typeface="+mj-lt"/>
              </a:rPr>
              <a:t>?</a:t>
            </a:r>
          </a:p>
        </p:txBody>
      </p:sp>
      <p:sp>
        <p:nvSpPr>
          <p:cNvPr id="5"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405845407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4724400"/>
            <a:ext cx="8839200" cy="1569660"/>
          </a:xfrm>
          <a:prstGeom prst="rect">
            <a:avLst/>
          </a:prstGeom>
          <a:noFill/>
        </p:spPr>
        <p:txBody>
          <a:bodyPr wrap="square" rtlCol="0">
            <a:spAutoFit/>
          </a:bodyPr>
          <a:lstStyle/>
          <a:p>
            <a:pPr algn="ctr"/>
            <a:r>
              <a:rPr lang="en-US" sz="9600" b="1" dirty="0" smtClean="0">
                <a:solidFill>
                  <a:srgbClr val="FF0000"/>
                </a:solidFill>
                <a:latin typeface="Cambria" pitchFamily="18" charset="0"/>
              </a:rPr>
              <a:t>THANK YOU</a:t>
            </a:r>
          </a:p>
        </p:txBody>
      </p:sp>
    </p:spTree>
    <p:extLst>
      <p:ext uri="{BB962C8B-B14F-4D97-AF65-F5344CB8AC3E}">
        <p14:creationId xmlns:p14="http://schemas.microsoft.com/office/powerpoint/2010/main" val="34939185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5</a:t>
            </a:fld>
            <a:endParaRPr lang="en-US" sz="1000" dirty="0">
              <a:solidFill>
                <a:srgbClr val="000099"/>
              </a:solidFill>
              <a:latin typeface="Arial" pitchFamily="34" charset="0"/>
              <a:cs typeface="Arial" pitchFamily="34" charset="0"/>
            </a:endParaRPr>
          </a:p>
        </p:txBody>
      </p:sp>
      <p:sp>
        <p:nvSpPr>
          <p:cNvPr id="6" name="Subtitle 2"/>
          <p:cNvSpPr txBox="1">
            <a:spLocks/>
          </p:cNvSpPr>
          <p:nvPr/>
        </p:nvSpPr>
        <p:spPr>
          <a:xfrm>
            <a:off x="228600" y="1371600"/>
            <a:ext cx="8686800"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rgbClr val="000099"/>
                </a:solidFill>
                <a:latin typeface="+mj-lt"/>
              </a:rPr>
              <a:t>For 30 Years (Since </a:t>
            </a:r>
            <a:r>
              <a:rPr lang="en-US" sz="3600" u="sng" dirty="0" smtClean="0">
                <a:solidFill>
                  <a:srgbClr val="000099"/>
                </a:solidFill>
                <a:latin typeface="+mj-lt"/>
              </a:rPr>
              <a:t>~</a:t>
            </a:r>
            <a:r>
              <a:rPr lang="en-US" sz="3600" dirty="0" smtClean="0">
                <a:solidFill>
                  <a:srgbClr val="000099"/>
                </a:solidFill>
                <a:latin typeface="+mj-lt"/>
              </a:rPr>
              <a:t> 1990) there is a Trend</a:t>
            </a:r>
          </a:p>
        </p:txBody>
      </p:sp>
      <p:sp>
        <p:nvSpPr>
          <p:cNvPr id="8" name="Title 1"/>
          <p:cNvSpPr>
            <a:spLocks noGrp="1"/>
          </p:cNvSpPr>
          <p:nvPr>
            <p:ph type="ctrTitle"/>
          </p:nvPr>
        </p:nvSpPr>
        <p:spPr>
          <a:xfrm>
            <a:off x="838200" y="609600"/>
            <a:ext cx="7772400" cy="914400"/>
          </a:xfrm>
        </p:spPr>
        <p:txBody>
          <a:bodyPr>
            <a:noAutofit/>
          </a:bodyPr>
          <a:lstStyle/>
          <a:p>
            <a:r>
              <a:rPr lang="en-US" sz="3200" dirty="0" smtClean="0">
                <a:solidFill>
                  <a:srgbClr val="FF0000"/>
                </a:solidFill>
                <a:latin typeface="Century Gothic" pitchFamily="34" charset="0"/>
              </a:rPr>
              <a:t>Dialectic # 1</a:t>
            </a:r>
            <a:endParaRPr lang="en-US" sz="3200" dirty="0">
              <a:solidFill>
                <a:srgbClr val="FF0000"/>
              </a:solidFill>
              <a:latin typeface="Century Gothic" pitchFamily="34" charset="0"/>
            </a:endParaRPr>
          </a:p>
        </p:txBody>
      </p:sp>
      <p:sp>
        <p:nvSpPr>
          <p:cNvPr id="10" name="Subtitle 2"/>
          <p:cNvSpPr txBox="1">
            <a:spLocks/>
          </p:cNvSpPr>
          <p:nvPr/>
        </p:nvSpPr>
        <p:spPr>
          <a:xfrm>
            <a:off x="304800" y="2362200"/>
            <a:ext cx="8686800" cy="1295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b="1" dirty="0" smtClean="0">
                <a:solidFill>
                  <a:srgbClr val="000099"/>
                </a:solidFill>
                <a:latin typeface="+mj-lt"/>
              </a:rPr>
              <a:t>CORPORATIZATION OF GOVERNMENT</a:t>
            </a:r>
            <a:br>
              <a:rPr lang="en-US" sz="3600" b="1" dirty="0" smtClean="0">
                <a:solidFill>
                  <a:srgbClr val="000099"/>
                </a:solidFill>
                <a:latin typeface="+mj-lt"/>
              </a:rPr>
            </a:br>
            <a:r>
              <a:rPr lang="en-US" sz="3600" b="1" dirty="0" smtClean="0">
                <a:solidFill>
                  <a:srgbClr val="000099"/>
                </a:solidFill>
                <a:latin typeface="+mj-lt"/>
              </a:rPr>
              <a:t>BUREAUCRATIZATION OF CORPORATION</a:t>
            </a:r>
          </a:p>
        </p:txBody>
      </p:sp>
      <p:sp>
        <p:nvSpPr>
          <p:cNvPr id="11" name="Subtitle 2"/>
          <p:cNvSpPr txBox="1">
            <a:spLocks/>
          </p:cNvSpPr>
          <p:nvPr/>
        </p:nvSpPr>
        <p:spPr>
          <a:xfrm>
            <a:off x="228600" y="5029200"/>
            <a:ext cx="8686800" cy="1295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400" dirty="0" smtClean="0">
                <a:solidFill>
                  <a:srgbClr val="000099"/>
                </a:solidFill>
                <a:latin typeface="+mj-lt"/>
              </a:rPr>
              <a:t>Like a Horse-Shoe the two </a:t>
            </a:r>
            <a:br>
              <a:rPr lang="en-US" sz="4400" dirty="0" smtClean="0">
                <a:solidFill>
                  <a:srgbClr val="000099"/>
                </a:solidFill>
                <a:latin typeface="+mj-lt"/>
              </a:rPr>
            </a:br>
            <a:r>
              <a:rPr lang="en-US" sz="4400" dirty="0" smtClean="0">
                <a:solidFill>
                  <a:srgbClr val="000099"/>
                </a:solidFill>
                <a:latin typeface="+mj-lt"/>
              </a:rPr>
              <a:t>seem to be coming together</a:t>
            </a:r>
          </a:p>
        </p:txBody>
      </p:sp>
      <p:sp>
        <p:nvSpPr>
          <p:cNvPr id="12"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pic>
        <p:nvPicPr>
          <p:cNvPr id="14" name="Picture 13"/>
          <p:cNvPicPr>
            <a:picLocks noChangeAspect="1"/>
          </p:cNvPicPr>
          <p:nvPr/>
        </p:nvPicPr>
        <p:blipFill>
          <a:blip r:embed="rId2"/>
          <a:stretch>
            <a:fillRect/>
          </a:stretch>
        </p:blipFill>
        <p:spPr>
          <a:xfrm>
            <a:off x="3810000" y="3429000"/>
            <a:ext cx="1828034" cy="1678979"/>
          </a:xfrm>
          <a:prstGeom prst="rect">
            <a:avLst/>
          </a:prstGeom>
        </p:spPr>
      </p:pic>
    </p:spTree>
    <p:extLst>
      <p:ext uri="{BB962C8B-B14F-4D97-AF65-F5344CB8AC3E}">
        <p14:creationId xmlns:p14="http://schemas.microsoft.com/office/powerpoint/2010/main" val="19979244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6</a:t>
            </a:fld>
            <a:endParaRPr lang="en-US" sz="1000" dirty="0">
              <a:solidFill>
                <a:srgbClr val="000099"/>
              </a:solidFill>
              <a:latin typeface="Arial" pitchFamily="34" charset="0"/>
              <a:cs typeface="Arial" pitchFamily="34" charset="0"/>
            </a:endParaRPr>
          </a:p>
        </p:txBody>
      </p:sp>
      <p:sp>
        <p:nvSpPr>
          <p:cNvPr id="5" name="Subtitle 2"/>
          <p:cNvSpPr>
            <a:spLocks noGrp="1"/>
          </p:cNvSpPr>
          <p:nvPr>
            <p:ph type="subTitle" idx="1"/>
          </p:nvPr>
        </p:nvSpPr>
        <p:spPr>
          <a:xfrm>
            <a:off x="609600" y="1447800"/>
            <a:ext cx="8001000" cy="1524000"/>
          </a:xfrm>
        </p:spPr>
        <p:txBody>
          <a:bodyPr>
            <a:noAutofit/>
          </a:bodyPr>
          <a:lstStyle/>
          <a:p>
            <a:r>
              <a:rPr lang="en-US" sz="8000" b="1" dirty="0" smtClean="0">
                <a:solidFill>
                  <a:srgbClr val="FF0000"/>
                </a:solidFill>
                <a:effectLst>
                  <a:outerShdw blurRad="38100" dist="38100" dir="2700000" algn="tl">
                    <a:srgbClr val="000000">
                      <a:alpha val="43137"/>
                    </a:srgbClr>
                  </a:outerShdw>
                </a:effectLst>
                <a:latin typeface="+mj-lt"/>
              </a:rPr>
              <a:t>POWER SHIFT</a:t>
            </a:r>
            <a:endParaRPr lang="en-US" sz="4400" dirty="0" smtClean="0">
              <a:solidFill>
                <a:srgbClr val="000099"/>
              </a:solidFill>
              <a:latin typeface="Century Gothic" pitchFamily="34" charset="0"/>
            </a:endParaRPr>
          </a:p>
        </p:txBody>
      </p:sp>
      <p:sp>
        <p:nvSpPr>
          <p:cNvPr id="6" name="Title 1"/>
          <p:cNvSpPr>
            <a:spLocks noGrp="1"/>
          </p:cNvSpPr>
          <p:nvPr>
            <p:ph type="ctrTitle"/>
          </p:nvPr>
        </p:nvSpPr>
        <p:spPr>
          <a:xfrm>
            <a:off x="838200" y="609600"/>
            <a:ext cx="7772400" cy="914400"/>
          </a:xfrm>
        </p:spPr>
        <p:txBody>
          <a:bodyPr>
            <a:noAutofit/>
          </a:bodyPr>
          <a:lstStyle/>
          <a:p>
            <a:r>
              <a:rPr lang="en-US" b="1" dirty="0" smtClean="0">
                <a:solidFill>
                  <a:srgbClr val="000099"/>
                </a:solidFill>
                <a:latin typeface="Century Gothic" pitchFamily="34" charset="0"/>
              </a:rPr>
              <a:t>Dialectic # 2</a:t>
            </a:r>
            <a:endParaRPr lang="en-US" b="1" dirty="0">
              <a:solidFill>
                <a:srgbClr val="000099"/>
              </a:solidFill>
              <a:latin typeface="Century Gothic" pitchFamily="34" charset="0"/>
            </a:endParaRPr>
          </a:p>
        </p:txBody>
      </p:sp>
      <p:sp>
        <p:nvSpPr>
          <p:cNvPr id="2" name="Rectangle 1"/>
          <p:cNvSpPr/>
          <p:nvPr/>
        </p:nvSpPr>
        <p:spPr>
          <a:xfrm>
            <a:off x="990600" y="3048000"/>
            <a:ext cx="7543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762000" y="3048000"/>
            <a:ext cx="8001000" cy="1524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8000" b="1" dirty="0" smtClean="0">
                <a:solidFill>
                  <a:srgbClr val="FF0000"/>
                </a:solidFill>
                <a:effectLst>
                  <a:outerShdw blurRad="38100" dist="38100" dir="2700000" algn="tl">
                    <a:srgbClr val="000000">
                      <a:alpha val="43137"/>
                    </a:srgbClr>
                  </a:outerShdw>
                </a:effectLst>
                <a:latin typeface="+mj-lt"/>
              </a:rPr>
              <a:t>World Map</a:t>
            </a:r>
            <a:endParaRPr lang="en-US" sz="4400" dirty="0" smtClean="0">
              <a:solidFill>
                <a:srgbClr val="000099"/>
              </a:solidFill>
              <a:latin typeface="Century Gothic" pitchFamily="34" charset="0"/>
            </a:endParaRPr>
          </a:p>
        </p:txBody>
      </p:sp>
      <p:sp>
        <p:nvSpPr>
          <p:cNvPr id="10" name="Subtitle 2"/>
          <p:cNvSpPr txBox="1">
            <a:spLocks/>
          </p:cNvSpPr>
          <p:nvPr/>
        </p:nvSpPr>
        <p:spPr>
          <a:xfrm>
            <a:off x="381000" y="5486400"/>
            <a:ext cx="8686800" cy="1143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000" dirty="0" smtClean="0">
                <a:solidFill>
                  <a:srgbClr val="000099"/>
                </a:solidFill>
                <a:latin typeface="+mj-lt"/>
              </a:rPr>
              <a:t>FROM WEST TO THE REST</a:t>
            </a:r>
            <a:endParaRPr lang="en-US" dirty="0" smtClean="0">
              <a:solidFill>
                <a:srgbClr val="000099"/>
              </a:solidFill>
              <a:latin typeface="Century Gothic" pitchFamily="34" charset="0"/>
            </a:endParaRPr>
          </a:p>
        </p:txBody>
      </p:sp>
      <p:sp>
        <p:nvSpPr>
          <p:cNvPr id="11"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11830955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7</a:t>
            </a:fld>
            <a:endParaRPr lang="en-US" sz="1000" dirty="0">
              <a:solidFill>
                <a:srgbClr val="000099"/>
              </a:solidFill>
              <a:latin typeface="Arial" pitchFamily="34" charset="0"/>
              <a:cs typeface="Arial" pitchFamily="34" charset="0"/>
            </a:endParaRPr>
          </a:p>
        </p:txBody>
      </p:sp>
      <p:sp>
        <p:nvSpPr>
          <p:cNvPr id="11" name="TextBox 10"/>
          <p:cNvSpPr txBox="1"/>
          <p:nvPr/>
        </p:nvSpPr>
        <p:spPr>
          <a:xfrm>
            <a:off x="619991" y="5940623"/>
            <a:ext cx="6771409" cy="307777"/>
          </a:xfrm>
          <a:prstGeom prst="rect">
            <a:avLst/>
          </a:prstGeom>
          <a:noFill/>
        </p:spPr>
        <p:txBody>
          <a:bodyPr wrap="square" rtlCol="0">
            <a:spAutoFit/>
          </a:bodyPr>
          <a:lstStyle/>
          <a:p>
            <a:r>
              <a:rPr lang="en-US" sz="1400" b="1" dirty="0" smtClean="0">
                <a:solidFill>
                  <a:srgbClr val="0070C0"/>
                </a:solidFill>
              </a:rPr>
              <a:t>Source: </a:t>
            </a:r>
            <a:r>
              <a:rPr lang="en-US" sz="1400" dirty="0" smtClean="0"/>
              <a:t>OECD (for 1000-2003) and World Bank (for 2014)</a:t>
            </a:r>
            <a:endParaRPr lang="en-US" sz="1400" dirty="0"/>
          </a:p>
        </p:txBody>
      </p:sp>
      <p:pic>
        <p:nvPicPr>
          <p:cNvPr id="12" name="Picture 11" descr="images.jpg"/>
          <p:cNvPicPr>
            <a:picLocks noChangeAspect="1"/>
          </p:cNvPicPr>
          <p:nvPr/>
        </p:nvPicPr>
        <p:blipFill>
          <a:blip r:embed="rId2"/>
          <a:stretch>
            <a:fillRect/>
          </a:stretch>
        </p:blipFill>
        <p:spPr>
          <a:xfrm>
            <a:off x="4191000" y="1373000"/>
            <a:ext cx="838200" cy="838200"/>
          </a:xfrm>
          <a:prstGeom prst="rect">
            <a:avLst/>
          </a:prstGeom>
        </p:spPr>
      </p:pic>
      <p:graphicFrame>
        <p:nvGraphicFramePr>
          <p:cNvPr id="13" name="Chart 12"/>
          <p:cNvGraphicFramePr/>
          <p:nvPr>
            <p:extLst>
              <p:ext uri="{D42A27DB-BD31-4B8C-83A1-F6EECF244321}">
                <p14:modId xmlns:p14="http://schemas.microsoft.com/office/powerpoint/2010/main" val="1204688025"/>
              </p:ext>
            </p:extLst>
          </p:nvPr>
        </p:nvGraphicFramePr>
        <p:xfrm>
          <a:off x="838200" y="2058800"/>
          <a:ext cx="7745506" cy="3961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33400" y="713513"/>
            <a:ext cx="8305800" cy="738664"/>
          </a:xfrm>
          <a:prstGeom prst="rect">
            <a:avLst/>
          </a:prstGeom>
          <a:noFill/>
        </p:spPr>
        <p:txBody>
          <a:bodyPr wrap="square" rtlCol="0">
            <a:spAutoFit/>
          </a:bodyPr>
          <a:lstStyle/>
          <a:p>
            <a:pPr algn="ctr"/>
            <a:r>
              <a:rPr lang="en-US" sz="2400" b="1" dirty="0" smtClean="0">
                <a:solidFill>
                  <a:srgbClr val="FF0000"/>
                </a:solidFill>
                <a:latin typeface="Century Gothic" pitchFamily="34" charset="0"/>
              </a:rPr>
              <a:t>GDP Share %</a:t>
            </a:r>
          </a:p>
          <a:p>
            <a:pPr algn="ctr"/>
            <a:r>
              <a:rPr lang="en-US" b="1" dirty="0" smtClean="0">
                <a:solidFill>
                  <a:srgbClr val="002060"/>
                </a:solidFill>
                <a:latin typeface="Century Gothic" pitchFamily="34" charset="0"/>
              </a:rPr>
              <a:t>Across Euro-Americas and Afro-Asia(Year 1000—2014)</a:t>
            </a:r>
          </a:p>
        </p:txBody>
      </p:sp>
      <p:sp>
        <p:nvSpPr>
          <p:cNvPr id="15" name="TextBox 14"/>
          <p:cNvSpPr txBox="1"/>
          <p:nvPr/>
        </p:nvSpPr>
        <p:spPr>
          <a:xfrm>
            <a:off x="609600" y="6229290"/>
            <a:ext cx="8077200" cy="400110"/>
          </a:xfrm>
          <a:prstGeom prst="rect">
            <a:avLst/>
          </a:prstGeom>
          <a:noFill/>
        </p:spPr>
        <p:txBody>
          <a:bodyPr wrap="square" rtlCol="0">
            <a:spAutoFit/>
          </a:bodyPr>
          <a:lstStyle/>
          <a:p>
            <a:r>
              <a:rPr lang="en-US" sz="1000" b="1" dirty="0" smtClean="0">
                <a:solidFill>
                  <a:srgbClr val="0070C0"/>
                </a:solidFill>
              </a:rPr>
              <a:t>Note: </a:t>
            </a:r>
            <a:r>
              <a:rPr lang="en-US" sz="1000" dirty="0" smtClean="0"/>
              <a:t>Please note that the longitudinal landmarks are not proportionately </a:t>
            </a:r>
            <a:r>
              <a:rPr lang="en-US" sz="1000" dirty="0" err="1" smtClean="0"/>
              <a:t>equi</a:t>
            </a:r>
            <a:r>
              <a:rPr lang="en-US" sz="1000" dirty="0" smtClean="0"/>
              <a:t>-distant from each other. The present exhibits are for ease of communication only. The exact data may please be seen in the tabular representations of the exhibits succeeding the line graphs.</a:t>
            </a:r>
            <a:endParaRPr lang="en-US" sz="1000" dirty="0"/>
          </a:p>
        </p:txBody>
      </p:sp>
      <p:sp>
        <p:nvSpPr>
          <p:cNvPr id="18"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
        <p:nvSpPr>
          <p:cNvPr id="20" name="Oval 19"/>
          <p:cNvSpPr/>
          <p:nvPr/>
        </p:nvSpPr>
        <p:spPr>
          <a:xfrm>
            <a:off x="3886200" y="2743200"/>
            <a:ext cx="3048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1244" y="3551904"/>
            <a:ext cx="3048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553200" y="3566652"/>
            <a:ext cx="3048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807112" y="5397911"/>
            <a:ext cx="471948" cy="45422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827208" y="5410200"/>
            <a:ext cx="471948" cy="45422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08956" y="5410200"/>
            <a:ext cx="471948" cy="45422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6134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8</a:t>
            </a:fld>
            <a:endParaRPr lang="en-US" sz="1000" dirty="0">
              <a:solidFill>
                <a:srgbClr val="000099"/>
              </a:solidFill>
              <a:latin typeface="Arial" pitchFamily="34" charset="0"/>
              <a:cs typeface="Arial" pitchFamily="34" charset="0"/>
            </a:endParaRPr>
          </a:p>
        </p:txBody>
      </p:sp>
      <p:sp>
        <p:nvSpPr>
          <p:cNvPr id="4" name="TextBox 3"/>
          <p:cNvSpPr txBox="1"/>
          <p:nvPr/>
        </p:nvSpPr>
        <p:spPr>
          <a:xfrm>
            <a:off x="457200" y="762000"/>
            <a:ext cx="8305800" cy="1200329"/>
          </a:xfrm>
          <a:prstGeom prst="rect">
            <a:avLst/>
          </a:prstGeom>
          <a:noFill/>
        </p:spPr>
        <p:txBody>
          <a:bodyPr wrap="square" rtlCol="0">
            <a:spAutoFit/>
          </a:bodyPr>
          <a:lstStyle/>
          <a:p>
            <a:pPr algn="ctr"/>
            <a:r>
              <a:rPr lang="en-US" sz="2400" b="1" dirty="0" smtClean="0">
                <a:solidFill>
                  <a:srgbClr val="FF0000"/>
                </a:solidFill>
                <a:latin typeface="Century Gothic" pitchFamily="34" charset="0"/>
              </a:rPr>
              <a:t>QUARTER (OF A CENTURY) OF SWIFT CHANGE </a:t>
            </a:r>
          </a:p>
          <a:p>
            <a:pPr algn="ctr"/>
            <a:r>
              <a:rPr lang="en-US" sz="2400" b="1" dirty="0" smtClean="0">
                <a:solidFill>
                  <a:srgbClr val="FF0000"/>
                </a:solidFill>
                <a:latin typeface="Century Gothic" pitchFamily="34" charset="0"/>
              </a:rPr>
              <a:t>% Share in GNI</a:t>
            </a:r>
          </a:p>
          <a:p>
            <a:pPr algn="ctr"/>
            <a:r>
              <a:rPr lang="en-US" sz="2200" b="1" dirty="0" smtClean="0">
                <a:solidFill>
                  <a:srgbClr val="002060"/>
                </a:solidFill>
                <a:latin typeface="Century Gothic" pitchFamily="34" charset="0"/>
              </a:rPr>
              <a:t>(Year 1990-2015)</a:t>
            </a:r>
          </a:p>
        </p:txBody>
      </p:sp>
      <p:graphicFrame>
        <p:nvGraphicFramePr>
          <p:cNvPr id="5" name="Chart 4"/>
          <p:cNvGraphicFramePr/>
          <p:nvPr>
            <p:extLst>
              <p:ext uri="{D42A27DB-BD31-4B8C-83A1-F6EECF244321}">
                <p14:modId xmlns:p14="http://schemas.microsoft.com/office/powerpoint/2010/main" val="4049968351"/>
              </p:ext>
            </p:extLst>
          </p:nvPr>
        </p:nvGraphicFramePr>
        <p:xfrm>
          <a:off x="616974" y="1706109"/>
          <a:ext cx="8331798" cy="45465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54531" y="6245781"/>
            <a:ext cx="5857009" cy="307777"/>
          </a:xfrm>
          <a:prstGeom prst="rect">
            <a:avLst/>
          </a:prstGeom>
          <a:noFill/>
        </p:spPr>
        <p:txBody>
          <a:bodyPr wrap="square" rtlCol="0">
            <a:spAutoFit/>
          </a:bodyPr>
          <a:lstStyle/>
          <a:p>
            <a:r>
              <a:rPr lang="en-US" sz="1400" b="1" dirty="0" smtClean="0">
                <a:solidFill>
                  <a:srgbClr val="0070C0"/>
                </a:solidFill>
              </a:rPr>
              <a:t>Source: </a:t>
            </a:r>
            <a:r>
              <a:rPr lang="en-US" sz="1400" dirty="0" smtClean="0"/>
              <a:t>World Development Indicators  – World Bank</a:t>
            </a:r>
            <a:endParaRPr lang="en-US" sz="1400" dirty="0"/>
          </a:p>
        </p:txBody>
      </p:sp>
      <p:pic>
        <p:nvPicPr>
          <p:cNvPr id="8" name="Picture 7" descr="images.jpg"/>
          <p:cNvPicPr>
            <a:picLocks noChangeAspect="1"/>
          </p:cNvPicPr>
          <p:nvPr/>
        </p:nvPicPr>
        <p:blipFill>
          <a:blip r:embed="rId3"/>
          <a:stretch>
            <a:fillRect/>
          </a:stretch>
        </p:blipFill>
        <p:spPr>
          <a:xfrm>
            <a:off x="5943600" y="1219200"/>
            <a:ext cx="762000" cy="685800"/>
          </a:xfrm>
          <a:prstGeom prst="rect">
            <a:avLst/>
          </a:prstGeom>
        </p:spPr>
      </p:pic>
      <p:sp>
        <p:nvSpPr>
          <p:cNvPr id="10"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32113923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995652" y="6554327"/>
            <a:ext cx="2133600" cy="365125"/>
          </a:xfrm>
          <a:prstGeom prst="rect">
            <a:avLst/>
          </a:prstGeom>
        </p:spPr>
        <p:txBody>
          <a:bodyPr/>
          <a:lstStyle/>
          <a:p>
            <a:r>
              <a:rPr lang="en-US" sz="1000" dirty="0">
                <a:solidFill>
                  <a:srgbClr val="000099"/>
                </a:solidFill>
                <a:latin typeface="Arial" pitchFamily="34" charset="0"/>
                <a:cs typeface="Arial" pitchFamily="34" charset="0"/>
              </a:rPr>
              <a:t>Page </a:t>
            </a:r>
            <a:fld id="{71C83861-BC47-43EA-B6BC-4BAC46654F65}" type="slidenum">
              <a:rPr lang="en-US" sz="1000" smtClean="0">
                <a:solidFill>
                  <a:srgbClr val="000099"/>
                </a:solidFill>
                <a:latin typeface="Arial" pitchFamily="34" charset="0"/>
                <a:cs typeface="Arial" pitchFamily="34" charset="0"/>
              </a:rPr>
              <a:pPr/>
              <a:t>9</a:t>
            </a:fld>
            <a:endParaRPr lang="en-US" sz="1000" dirty="0">
              <a:solidFill>
                <a:srgbClr val="000099"/>
              </a:solidFill>
              <a:latin typeface="Arial" pitchFamily="34" charset="0"/>
              <a:cs typeface="Arial" pitchFamily="34" charset="0"/>
            </a:endParaRPr>
          </a:p>
        </p:txBody>
      </p:sp>
      <p:sp>
        <p:nvSpPr>
          <p:cNvPr id="4" name="TextBox 3"/>
          <p:cNvSpPr txBox="1"/>
          <p:nvPr/>
        </p:nvSpPr>
        <p:spPr>
          <a:xfrm>
            <a:off x="-152400" y="762000"/>
            <a:ext cx="8305800" cy="1169551"/>
          </a:xfrm>
          <a:prstGeom prst="rect">
            <a:avLst/>
          </a:prstGeom>
          <a:noFill/>
        </p:spPr>
        <p:txBody>
          <a:bodyPr wrap="square" rtlCol="0">
            <a:spAutoFit/>
          </a:bodyPr>
          <a:lstStyle/>
          <a:p>
            <a:pPr algn="ctr"/>
            <a:r>
              <a:rPr lang="en-US" sz="2400" b="1" dirty="0" smtClean="0">
                <a:solidFill>
                  <a:srgbClr val="FF0000"/>
                </a:solidFill>
                <a:latin typeface="Century Gothic" pitchFamily="34" charset="0"/>
              </a:rPr>
              <a:t>% Share in GNI – 4 BIG ECONOMIES</a:t>
            </a:r>
          </a:p>
          <a:p>
            <a:pPr algn="ctr"/>
            <a:r>
              <a:rPr lang="en-US" sz="2400" b="1" dirty="0" smtClean="0">
                <a:solidFill>
                  <a:srgbClr val="FF0000"/>
                </a:solidFill>
                <a:latin typeface="Century Gothic" pitchFamily="34" charset="0"/>
              </a:rPr>
              <a:t>G-7 Countries: TREND over 25 Years</a:t>
            </a:r>
            <a:endParaRPr lang="en-US" sz="2200" b="1" dirty="0" smtClean="0">
              <a:solidFill>
                <a:srgbClr val="FF0000"/>
              </a:solidFill>
              <a:latin typeface="Century Gothic" pitchFamily="34" charset="0"/>
            </a:endParaRPr>
          </a:p>
          <a:p>
            <a:pPr algn="ctr"/>
            <a:r>
              <a:rPr lang="en-US" sz="2200" b="1" dirty="0" smtClean="0">
                <a:solidFill>
                  <a:srgbClr val="002060"/>
                </a:solidFill>
                <a:latin typeface="Century Gothic" pitchFamily="34" charset="0"/>
              </a:rPr>
              <a:t>(Year 1990-2015)</a:t>
            </a:r>
          </a:p>
        </p:txBody>
      </p:sp>
      <p:graphicFrame>
        <p:nvGraphicFramePr>
          <p:cNvPr id="5" name="Chart 4"/>
          <p:cNvGraphicFramePr/>
          <p:nvPr>
            <p:extLst>
              <p:ext uri="{D42A27DB-BD31-4B8C-83A1-F6EECF244321}">
                <p14:modId xmlns:p14="http://schemas.microsoft.com/office/powerpoint/2010/main" val="997111356"/>
              </p:ext>
            </p:extLst>
          </p:nvPr>
        </p:nvGraphicFramePr>
        <p:xfrm>
          <a:off x="624349" y="1625600"/>
          <a:ext cx="7986251" cy="45465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54531" y="6245781"/>
            <a:ext cx="5857009" cy="307777"/>
          </a:xfrm>
          <a:prstGeom prst="rect">
            <a:avLst/>
          </a:prstGeom>
          <a:noFill/>
        </p:spPr>
        <p:txBody>
          <a:bodyPr wrap="square" rtlCol="0">
            <a:spAutoFit/>
          </a:bodyPr>
          <a:lstStyle/>
          <a:p>
            <a:r>
              <a:rPr lang="en-US" sz="1400" b="1" dirty="0" smtClean="0">
                <a:solidFill>
                  <a:srgbClr val="0070C0"/>
                </a:solidFill>
              </a:rPr>
              <a:t>Source: </a:t>
            </a:r>
            <a:r>
              <a:rPr lang="en-US" sz="1400" dirty="0" smtClean="0"/>
              <a:t>World Development Indicators  – World Bank</a:t>
            </a:r>
            <a:endParaRPr lang="en-US" sz="1400" dirty="0"/>
          </a:p>
        </p:txBody>
      </p:sp>
      <p:pic>
        <p:nvPicPr>
          <p:cNvPr id="8" name="Picture 7" descr="images.jpg"/>
          <p:cNvPicPr>
            <a:picLocks noChangeAspect="1"/>
          </p:cNvPicPr>
          <p:nvPr/>
        </p:nvPicPr>
        <p:blipFill>
          <a:blip r:embed="rId3"/>
          <a:stretch>
            <a:fillRect/>
          </a:stretch>
        </p:blipFill>
        <p:spPr>
          <a:xfrm>
            <a:off x="6781800" y="838200"/>
            <a:ext cx="762000" cy="685800"/>
          </a:xfrm>
          <a:prstGeom prst="rect">
            <a:avLst/>
          </a:prstGeom>
        </p:spPr>
      </p:pic>
      <p:sp>
        <p:nvSpPr>
          <p:cNvPr id="10" name="Subtitle 2"/>
          <p:cNvSpPr txBox="1">
            <a:spLocks/>
          </p:cNvSpPr>
          <p:nvPr/>
        </p:nvSpPr>
        <p:spPr>
          <a:xfrm>
            <a:off x="152400" y="46704"/>
            <a:ext cx="8686800" cy="791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latin typeface="Century Gothic" pitchFamily="34" charset="0"/>
                <a:sym typeface="Webdings"/>
              </a:rPr>
              <a:t> CPEC  </a:t>
            </a:r>
            <a:r>
              <a:rPr lang="en-US" sz="1200" b="1" dirty="0" smtClean="0">
                <a:solidFill>
                  <a:schemeClr val="bg1"/>
                </a:solidFill>
                <a:latin typeface="Century Gothic" pitchFamily="34" charset="0"/>
                <a:sym typeface="Webdings"/>
              </a:rPr>
              <a:t>KARACHI CITY &amp; </a:t>
            </a:r>
            <a:r>
              <a:rPr lang="en-US" sz="1200" b="1" dirty="0">
                <a:solidFill>
                  <a:schemeClr val="bg1"/>
                </a:solidFill>
                <a:latin typeface="Century Gothic" pitchFamily="34" charset="0"/>
                <a:sym typeface="Webdings"/>
              </a:rPr>
              <a:t> </a:t>
            </a:r>
            <a:r>
              <a:rPr lang="en-US" sz="1200" b="1" dirty="0" smtClean="0">
                <a:solidFill>
                  <a:schemeClr val="bg1"/>
                </a:solidFill>
                <a:latin typeface="Century Gothic" pitchFamily="34" charset="0"/>
                <a:sym typeface="Webdings"/>
              </a:rPr>
              <a:t>BUSINESS EDUCATION:  How to connect the Three Dots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Remarks </a:t>
            </a:r>
            <a:r>
              <a:rPr lang="en-US" sz="1200" b="1" dirty="0" smtClean="0">
                <a:solidFill>
                  <a:schemeClr val="bg1"/>
                </a:solidFill>
                <a:latin typeface="Century Gothic" pitchFamily="34" charset="0"/>
              </a:rPr>
              <a:t>by </a:t>
            </a:r>
            <a:r>
              <a:rPr lang="en-US" sz="1200" b="1" dirty="0" err="1" smtClean="0">
                <a:solidFill>
                  <a:schemeClr val="bg1"/>
                </a:solidFill>
                <a:latin typeface="Century Gothic" pitchFamily="34" charset="0"/>
              </a:rPr>
              <a:t>Dr</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Ijaz</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Shafi</a:t>
            </a:r>
            <a:r>
              <a:rPr lang="en-US" sz="1200" b="1" dirty="0" smtClean="0">
                <a:solidFill>
                  <a:schemeClr val="bg1"/>
                </a:solidFill>
                <a:latin typeface="Century Gothic" pitchFamily="34" charset="0"/>
              </a:rPr>
              <a:t> </a:t>
            </a:r>
            <a:r>
              <a:rPr lang="en-US" sz="1200" b="1" dirty="0" err="1" smtClean="0">
                <a:solidFill>
                  <a:schemeClr val="bg1"/>
                </a:solidFill>
                <a:latin typeface="Century Gothic" pitchFamily="34" charset="0"/>
              </a:rPr>
              <a:t>Gilani</a:t>
            </a:r>
            <a:r>
              <a:rPr lang="en-US" sz="1200" b="1" dirty="0" smtClean="0">
                <a:solidFill>
                  <a:schemeClr val="bg1"/>
                </a:solidFill>
                <a:latin typeface="Century Gothic" pitchFamily="34" charset="0"/>
              </a:rPr>
              <a:t>, </a:t>
            </a:r>
            <a:r>
              <a:rPr lang="en-US" sz="1200" dirty="0" smtClean="0">
                <a:solidFill>
                  <a:schemeClr val="bg1"/>
                </a:solidFill>
                <a:latin typeface="Century Gothic" pitchFamily="34" charset="0"/>
              </a:rPr>
              <a:t>(February.05, 2018 Karachi)</a:t>
            </a:r>
            <a:endParaRPr lang="en-US" sz="1100" dirty="0" smtClean="0">
              <a:solidFill>
                <a:schemeClr val="bg1"/>
              </a:solidFill>
              <a:latin typeface="Century Gothic" pitchFamily="34" charset="0"/>
            </a:endParaRPr>
          </a:p>
        </p:txBody>
      </p:sp>
    </p:spTree>
    <p:extLst>
      <p:ext uri="{BB962C8B-B14F-4D97-AF65-F5344CB8AC3E}">
        <p14:creationId xmlns:p14="http://schemas.microsoft.com/office/powerpoint/2010/main" val="32113923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811</TotalTime>
  <Words>1668</Words>
  <Application>Microsoft Macintosh PowerPoint</Application>
  <PresentationFormat>On-screen Show (4:3)</PresentationFormat>
  <Paragraphs>454</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2_Office Theme</vt:lpstr>
      <vt:lpstr>HOW TO CONNECT  THE THREE DOTS</vt:lpstr>
      <vt:lpstr>My Take-home</vt:lpstr>
      <vt:lpstr>PowerPoint Presentation</vt:lpstr>
      <vt:lpstr>PowerPoint Presentation</vt:lpstr>
      <vt:lpstr>Dialectic # 1</vt:lpstr>
      <vt:lpstr>Dialectic # 2</vt:lpstr>
      <vt:lpstr>PowerPoint Presentation</vt:lpstr>
      <vt:lpstr>PowerPoint Presentation</vt:lpstr>
      <vt:lpstr>PowerPoint Presentation</vt:lpstr>
      <vt:lpstr>PowerPoint Presentation</vt:lpstr>
      <vt:lpstr>PowerPoint Presentation</vt:lpstr>
      <vt:lpstr>PowerPoint Presentation</vt:lpstr>
      <vt:lpstr>Dialectic # 3</vt:lpstr>
      <vt:lpstr>Dialectic # 4</vt:lpstr>
      <vt:lpstr>PowerPoint Presentation</vt:lpstr>
      <vt:lpstr># 1</vt:lpstr>
      <vt:lpstr>PowerPoint Presentation</vt:lpstr>
      <vt:lpstr>HARD-WARE OF CONNECTIVITY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Fortunately</vt:lpstr>
      <vt:lpstr>PowerPoint Presentation</vt:lpstr>
      <vt:lpstr>PowerPoint Presentation</vt:lpstr>
      <vt:lpstr>Dialectic # 5</vt:lpstr>
      <vt:lpstr>PowerPoint Presentation</vt:lpstr>
      <vt:lpstr>PowerPoint Presentation</vt:lpstr>
      <vt:lpstr>CEPEC.1</vt:lpstr>
      <vt:lpstr>CEPEC.2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a typical SIH user?</dc:title>
  <dc:creator>Amnah Imtiaz</dc:creator>
  <cp:lastModifiedBy>Shahzar Ilahi</cp:lastModifiedBy>
  <cp:revision>92</cp:revision>
  <cp:lastPrinted>2018-02-03T13:22:10Z</cp:lastPrinted>
  <dcterms:created xsi:type="dcterms:W3CDTF">2017-10-06T11:18:45Z</dcterms:created>
  <dcterms:modified xsi:type="dcterms:W3CDTF">2018-02-04T11:49:44Z</dcterms:modified>
</cp:coreProperties>
</file>